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media/image19.jpg" ContentType="image/jpeg"/>
  <Override PartName="/ppt/media/image20.jpg" ContentType="image/jpe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4" r:id="rId6"/>
    <p:sldMasterId id="2147483697" r:id="rId7"/>
  </p:sldMasterIdLst>
  <p:notesMasterIdLst>
    <p:notesMasterId r:id="rId19"/>
  </p:notesMasterIdLst>
  <p:sldIdLst>
    <p:sldId id="257" r:id="rId8"/>
    <p:sldId id="4277" r:id="rId9"/>
    <p:sldId id="264" r:id="rId10"/>
    <p:sldId id="3362" r:id="rId11"/>
    <p:sldId id="4285" r:id="rId12"/>
    <p:sldId id="4278" r:id="rId13"/>
    <p:sldId id="4288" r:id="rId14"/>
    <p:sldId id="4279" r:id="rId15"/>
    <p:sldId id="3352" r:id="rId16"/>
    <p:sldId id="4287" r:id="rId17"/>
    <p:sldId id="42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B8EB92-7C28-9F35-C813-552B88445EB9}" name="Muneeb Asif" initials="MA" userId="S::muneeb.asif@paysyslabs.com::afe48b19-530c-4cb0-bbd0-66423e21682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36" Type="http://schemas.microsoft.com/office/2018/10/relationships/authors" Target="author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el Iqbal" userId="0d3e8424-7e1c-40fb-96d3-5ec11a62c8e3" providerId="ADAL" clId="{A2628C5F-31B0-4BCE-9286-FF3BF02B5330}"/>
    <pc:docChg chg="undo custSel modSld sldOrd">
      <pc:chgData name="Adeel Iqbal" userId="0d3e8424-7e1c-40fb-96d3-5ec11a62c8e3" providerId="ADAL" clId="{A2628C5F-31B0-4BCE-9286-FF3BF02B5330}" dt="2024-05-03T13:53:37.363" v="200"/>
      <pc:docMkLst>
        <pc:docMk/>
      </pc:docMkLst>
      <pc:sldChg chg="delSp modSp">
        <pc:chgData name="Adeel Iqbal" userId="0d3e8424-7e1c-40fb-96d3-5ec11a62c8e3" providerId="ADAL" clId="{A2628C5F-31B0-4BCE-9286-FF3BF02B5330}" dt="2024-05-03T13:23:39.950" v="158" actId="108"/>
        <pc:sldMkLst>
          <pc:docMk/>
          <pc:sldMk cId="0" sldId="257"/>
        </pc:sldMkLst>
        <pc:spChg chg="del">
          <ac:chgData name="Adeel Iqbal" userId="0d3e8424-7e1c-40fb-96d3-5ec11a62c8e3" providerId="ADAL" clId="{A2628C5F-31B0-4BCE-9286-FF3BF02B5330}" dt="2024-05-03T13:23:06.551" v="155" actId="478"/>
          <ac:spMkLst>
            <pc:docMk/>
            <pc:sldMk cId="0" sldId="257"/>
            <ac:spMk id="23" creationId="{00000000-0000-0000-0000-000000000000}"/>
          </ac:spMkLst>
        </pc:spChg>
        <pc:spChg chg="mod">
          <ac:chgData name="Adeel Iqbal" userId="0d3e8424-7e1c-40fb-96d3-5ec11a62c8e3" providerId="ADAL" clId="{A2628C5F-31B0-4BCE-9286-FF3BF02B5330}" dt="2024-05-03T13:23:39.950" v="158" actId="108"/>
          <ac:spMkLst>
            <pc:docMk/>
            <pc:sldMk cId="0" sldId="257"/>
            <ac:spMk id="24" creationId="{1BE827DA-F02C-617A-B5DC-69B7C875D67D}"/>
          </ac:spMkLst>
        </pc:spChg>
      </pc:sldChg>
      <pc:sldChg chg="modSp ord">
        <pc:chgData name="Adeel Iqbal" userId="0d3e8424-7e1c-40fb-96d3-5ec11a62c8e3" providerId="ADAL" clId="{A2628C5F-31B0-4BCE-9286-FF3BF02B5330}" dt="2024-05-03T13:53:37.363" v="200"/>
        <pc:sldMkLst>
          <pc:docMk/>
          <pc:sldMk cId="3804295362" sldId="3362"/>
        </pc:sldMkLst>
        <pc:spChg chg="mod">
          <ac:chgData name="Adeel Iqbal" userId="0d3e8424-7e1c-40fb-96d3-5ec11a62c8e3" providerId="ADAL" clId="{A2628C5F-31B0-4BCE-9286-FF3BF02B5330}" dt="2024-05-02T13:27:46.051" v="46" actId="20577"/>
          <ac:spMkLst>
            <pc:docMk/>
            <pc:sldMk cId="3804295362" sldId="3362"/>
            <ac:spMk id="104" creationId="{BC99DA0D-3DEB-4790-8D05-E348F8C9E79F}"/>
          </ac:spMkLst>
        </pc:spChg>
      </pc:sldChg>
      <pc:sldChg chg="modSp">
        <pc:chgData name="Adeel Iqbal" userId="0d3e8424-7e1c-40fb-96d3-5ec11a62c8e3" providerId="ADAL" clId="{A2628C5F-31B0-4BCE-9286-FF3BF02B5330}" dt="2024-05-02T13:43:36.086" v="144" actId="20577"/>
        <pc:sldMkLst>
          <pc:docMk/>
          <pc:sldMk cId="1462170942" sldId="4237"/>
        </pc:sldMkLst>
        <pc:spChg chg="mod">
          <ac:chgData name="Adeel Iqbal" userId="0d3e8424-7e1c-40fb-96d3-5ec11a62c8e3" providerId="ADAL" clId="{A2628C5F-31B0-4BCE-9286-FF3BF02B5330}" dt="2024-05-02T13:41:33.679" v="110" actId="20577"/>
          <ac:spMkLst>
            <pc:docMk/>
            <pc:sldMk cId="1462170942" sldId="4237"/>
            <ac:spMk id="37" creationId="{29E3F768-976D-3DC0-FDFE-0400E0CE13B6}"/>
          </ac:spMkLst>
        </pc:spChg>
        <pc:spChg chg="mod">
          <ac:chgData name="Adeel Iqbal" userId="0d3e8424-7e1c-40fb-96d3-5ec11a62c8e3" providerId="ADAL" clId="{A2628C5F-31B0-4BCE-9286-FF3BF02B5330}" dt="2024-05-02T13:42:48.534" v="130" actId="20577"/>
          <ac:spMkLst>
            <pc:docMk/>
            <pc:sldMk cId="1462170942" sldId="4237"/>
            <ac:spMk id="39" creationId="{643852DD-A7D4-2BDF-137B-7071F8C00484}"/>
          </ac:spMkLst>
        </pc:spChg>
        <pc:spChg chg="mod">
          <ac:chgData name="Adeel Iqbal" userId="0d3e8424-7e1c-40fb-96d3-5ec11a62c8e3" providerId="ADAL" clId="{A2628C5F-31B0-4BCE-9286-FF3BF02B5330}" dt="2024-05-02T13:43:36.086" v="144" actId="20577"/>
          <ac:spMkLst>
            <pc:docMk/>
            <pc:sldMk cId="1462170942" sldId="4237"/>
            <ac:spMk id="41" creationId="{F437115D-B038-E4EA-5869-333DE68AB0D3}"/>
          </ac:spMkLst>
        </pc:spChg>
      </pc:sldChg>
      <pc:sldChg chg="addSp delSp modSp setBg">
        <pc:chgData name="Adeel Iqbal" userId="0d3e8424-7e1c-40fb-96d3-5ec11a62c8e3" providerId="ADAL" clId="{A2628C5F-31B0-4BCE-9286-FF3BF02B5330}" dt="2024-05-03T13:22:52.992" v="154" actId="478"/>
        <pc:sldMkLst>
          <pc:docMk/>
          <pc:sldMk cId="712493181" sldId="4277"/>
        </pc:sldMkLst>
        <pc:spChg chg="mod">
          <ac:chgData name="Adeel Iqbal" userId="0d3e8424-7e1c-40fb-96d3-5ec11a62c8e3" providerId="ADAL" clId="{A2628C5F-31B0-4BCE-9286-FF3BF02B5330}" dt="2024-05-03T13:22:14.659" v="148" actId="1076"/>
          <ac:spMkLst>
            <pc:docMk/>
            <pc:sldMk cId="712493181" sldId="4277"/>
            <ac:spMk id="11" creationId="{370CD777-EAA3-15AC-20DD-23F40CFB6BAC}"/>
          </ac:spMkLst>
        </pc:spChg>
        <pc:spChg chg="mod">
          <ac:chgData name="Adeel Iqbal" userId="0d3e8424-7e1c-40fb-96d3-5ec11a62c8e3" providerId="ADAL" clId="{A2628C5F-31B0-4BCE-9286-FF3BF02B5330}" dt="2024-05-03T13:22:17.234" v="149" actId="1076"/>
          <ac:spMkLst>
            <pc:docMk/>
            <pc:sldMk cId="712493181" sldId="4277"/>
            <ac:spMk id="12" creationId="{E231FADC-9A3D-A99C-199D-98C55DC58997}"/>
          </ac:spMkLst>
        </pc:spChg>
        <pc:spChg chg="mod">
          <ac:chgData name="Adeel Iqbal" userId="0d3e8424-7e1c-40fb-96d3-5ec11a62c8e3" providerId="ADAL" clId="{A2628C5F-31B0-4BCE-9286-FF3BF02B5330}" dt="2024-05-03T13:22:09.919" v="147" actId="1076"/>
          <ac:spMkLst>
            <pc:docMk/>
            <pc:sldMk cId="712493181" sldId="4277"/>
            <ac:spMk id="14" creationId="{151CF27E-3681-3F46-79B2-4923C809495B}"/>
          </ac:spMkLst>
        </pc:spChg>
        <pc:spChg chg="mod">
          <ac:chgData name="Adeel Iqbal" userId="0d3e8424-7e1c-40fb-96d3-5ec11a62c8e3" providerId="ADAL" clId="{A2628C5F-31B0-4BCE-9286-FF3BF02B5330}" dt="2024-05-03T13:22:09.919" v="147" actId="1076"/>
          <ac:spMkLst>
            <pc:docMk/>
            <pc:sldMk cId="712493181" sldId="4277"/>
            <ac:spMk id="17" creationId="{DFDBB708-A88D-E76A-E551-110BBE1F692D}"/>
          </ac:spMkLst>
        </pc:spChg>
        <pc:spChg chg="del mod">
          <ac:chgData name="Adeel Iqbal" userId="0d3e8424-7e1c-40fb-96d3-5ec11a62c8e3" providerId="ADAL" clId="{A2628C5F-31B0-4BCE-9286-FF3BF02B5330}" dt="2024-05-03T13:22:52.992" v="154" actId="478"/>
          <ac:spMkLst>
            <pc:docMk/>
            <pc:sldMk cId="712493181" sldId="4277"/>
            <ac:spMk id="19" creationId="{56ACA6CC-C80B-6E1E-4995-1470DDA38C7A}"/>
          </ac:spMkLst>
        </pc:spChg>
        <pc:spChg chg="mod">
          <ac:chgData name="Adeel Iqbal" userId="0d3e8424-7e1c-40fb-96d3-5ec11a62c8e3" providerId="ADAL" clId="{A2628C5F-31B0-4BCE-9286-FF3BF02B5330}" dt="2024-05-03T13:22:20.544" v="150" actId="1076"/>
          <ac:spMkLst>
            <pc:docMk/>
            <pc:sldMk cId="712493181" sldId="4277"/>
            <ac:spMk id="21" creationId="{1CE49218-F454-E83D-AE19-C64C5FAF537F}"/>
          </ac:spMkLst>
        </pc:spChg>
        <pc:spChg chg="mod">
          <ac:chgData name="Adeel Iqbal" userId="0d3e8424-7e1c-40fb-96d3-5ec11a62c8e3" providerId="ADAL" clId="{A2628C5F-31B0-4BCE-9286-FF3BF02B5330}" dt="2024-05-02T13:22:16.406" v="24" actId="1076"/>
          <ac:spMkLst>
            <pc:docMk/>
            <pc:sldMk cId="712493181" sldId="4277"/>
            <ac:spMk id="22" creationId="{C08AEFE1-CEFC-1574-B684-BB44E5CE3C1C}"/>
          </ac:spMkLst>
        </pc:spChg>
        <pc:picChg chg="add del mod ord">
          <ac:chgData name="Adeel Iqbal" userId="0d3e8424-7e1c-40fb-96d3-5ec11a62c8e3" providerId="ADAL" clId="{A2628C5F-31B0-4BCE-9286-FF3BF02B5330}" dt="2024-05-02T13:20:19.672" v="18" actId="478"/>
          <ac:picMkLst>
            <pc:docMk/>
            <pc:sldMk cId="712493181" sldId="4277"/>
            <ac:picMk id="5" creationId="{1C6D6DB6-CF15-4039-A19C-F536E1268DCB}"/>
          </ac:picMkLst>
        </pc:picChg>
        <pc:picChg chg="add mod ord">
          <ac:chgData name="Adeel Iqbal" userId="0d3e8424-7e1c-40fb-96d3-5ec11a62c8e3" providerId="ADAL" clId="{A2628C5F-31B0-4BCE-9286-FF3BF02B5330}" dt="2024-05-03T13:22:45.891" v="153" actId="14100"/>
          <ac:picMkLst>
            <pc:docMk/>
            <pc:sldMk cId="712493181" sldId="4277"/>
            <ac:picMk id="7" creationId="{F5587B12-5B09-4745-BD90-EF6965CD9A52}"/>
          </ac:picMkLst>
        </pc:picChg>
      </pc:sldChg>
      <pc:sldChg chg="ord">
        <pc:chgData name="Adeel Iqbal" userId="0d3e8424-7e1c-40fb-96d3-5ec11a62c8e3" providerId="ADAL" clId="{A2628C5F-31B0-4BCE-9286-FF3BF02B5330}" dt="2024-05-02T13:38:52.854" v="87"/>
        <pc:sldMkLst>
          <pc:docMk/>
          <pc:sldMk cId="494890735" sldId="4278"/>
        </pc:sldMkLst>
      </pc:sldChg>
      <pc:sldChg chg="ord">
        <pc:chgData name="Adeel Iqbal" userId="0d3e8424-7e1c-40fb-96d3-5ec11a62c8e3" providerId="ADAL" clId="{A2628C5F-31B0-4BCE-9286-FF3BF02B5330}" dt="2024-05-02T13:39:52.828" v="90"/>
        <pc:sldMkLst>
          <pc:docMk/>
          <pc:sldMk cId="1583916481" sldId="4279"/>
        </pc:sldMkLst>
      </pc:sldChg>
      <pc:sldChg chg="addSp delSp modSp ord">
        <pc:chgData name="Adeel Iqbal" userId="0d3e8424-7e1c-40fb-96d3-5ec11a62c8e3" providerId="ADAL" clId="{A2628C5F-31B0-4BCE-9286-FF3BF02B5330}" dt="2024-05-03T13:53:29.929" v="199"/>
        <pc:sldMkLst>
          <pc:docMk/>
          <pc:sldMk cId="773716200" sldId="4285"/>
        </pc:sldMkLst>
        <pc:spChg chg="mod">
          <ac:chgData name="Adeel Iqbal" userId="0d3e8424-7e1c-40fb-96d3-5ec11a62c8e3" providerId="ADAL" clId="{A2628C5F-31B0-4BCE-9286-FF3BF02B5330}" dt="2024-05-03T13:52:33.402" v="197" actId="1076"/>
          <ac:spMkLst>
            <pc:docMk/>
            <pc:sldMk cId="773716200" sldId="4285"/>
            <ac:spMk id="3" creationId="{3CCB7915-002F-4517-9991-91CA751A6042}"/>
          </ac:spMkLst>
        </pc:spChg>
        <pc:spChg chg="mod">
          <ac:chgData name="Adeel Iqbal" userId="0d3e8424-7e1c-40fb-96d3-5ec11a62c8e3" providerId="ADAL" clId="{A2628C5F-31B0-4BCE-9286-FF3BF02B5330}" dt="2024-05-03T13:52:29.447" v="196" actId="1076"/>
          <ac:spMkLst>
            <pc:docMk/>
            <pc:sldMk cId="773716200" sldId="4285"/>
            <ac:spMk id="17" creationId="{DC691BA2-374C-474E-927E-39ACC6E872B7}"/>
          </ac:spMkLst>
        </pc:spChg>
        <pc:spChg chg="add del mod ord">
          <ac:chgData name="Adeel Iqbal" userId="0d3e8424-7e1c-40fb-96d3-5ec11a62c8e3" providerId="ADAL" clId="{A2628C5F-31B0-4BCE-9286-FF3BF02B5330}" dt="2024-05-03T13:50:35.613" v="176" actId="478"/>
          <ac:spMkLst>
            <pc:docMk/>
            <pc:sldMk cId="773716200" sldId="4285"/>
            <ac:spMk id="18" creationId="{BCFBC844-BF41-47F8-BB3C-9BD9A2F2CCBA}"/>
          </ac:spMkLst>
        </pc:spChg>
        <pc:spChg chg="add del mod ord">
          <ac:chgData name="Adeel Iqbal" userId="0d3e8424-7e1c-40fb-96d3-5ec11a62c8e3" providerId="ADAL" clId="{A2628C5F-31B0-4BCE-9286-FF3BF02B5330}" dt="2024-05-03T13:50:22.723" v="171" actId="478"/>
          <ac:spMkLst>
            <pc:docMk/>
            <pc:sldMk cId="773716200" sldId="4285"/>
            <ac:spMk id="19" creationId="{123886F4-1A13-432B-979E-94566F01C6E0}"/>
          </ac:spMkLst>
        </pc:spChg>
        <pc:spChg chg="del">
          <ac:chgData name="Adeel Iqbal" userId="0d3e8424-7e1c-40fb-96d3-5ec11a62c8e3" providerId="ADAL" clId="{A2628C5F-31B0-4BCE-9286-FF3BF02B5330}" dt="2024-05-02T13:31:34.182" v="47" actId="478"/>
          <ac:spMkLst>
            <pc:docMk/>
            <pc:sldMk cId="773716200" sldId="4285"/>
            <ac:spMk id="20" creationId="{B114ECC5-1EE7-4849-A166-ED86F332F8DC}"/>
          </ac:spMkLst>
        </pc:spChg>
        <pc:spChg chg="add mod ord">
          <ac:chgData name="Adeel Iqbal" userId="0d3e8424-7e1c-40fb-96d3-5ec11a62c8e3" providerId="ADAL" clId="{A2628C5F-31B0-4BCE-9286-FF3BF02B5330}" dt="2024-05-03T13:50:45.975" v="178"/>
          <ac:spMkLst>
            <pc:docMk/>
            <pc:sldMk cId="773716200" sldId="4285"/>
            <ac:spMk id="21" creationId="{D74CF78B-27F3-4982-B35C-AC613C781308}"/>
          </ac:spMkLst>
        </pc:spChg>
        <pc:spChg chg="mod">
          <ac:chgData name="Adeel Iqbal" userId="0d3e8424-7e1c-40fb-96d3-5ec11a62c8e3" providerId="ADAL" clId="{A2628C5F-31B0-4BCE-9286-FF3BF02B5330}" dt="2024-05-02T13:38:40.799" v="86" actId="20577"/>
          <ac:spMkLst>
            <pc:docMk/>
            <pc:sldMk cId="773716200" sldId="4285"/>
            <ac:spMk id="32" creationId="{EBE04C44-6CE4-4C20-90BB-1C9A666DEC6E}"/>
          </ac:spMkLst>
        </pc:spChg>
        <pc:picChg chg="mod">
          <ac:chgData name="Adeel Iqbal" userId="0d3e8424-7e1c-40fb-96d3-5ec11a62c8e3" providerId="ADAL" clId="{A2628C5F-31B0-4BCE-9286-FF3BF02B5330}" dt="2024-05-03T13:52:38.214" v="198" actId="1076"/>
          <ac:picMkLst>
            <pc:docMk/>
            <pc:sldMk cId="773716200" sldId="4285"/>
            <ac:picMk id="16" creationId="{AC9FE129-CA78-4BB3-A993-6FA4DABDAD5A}"/>
          </ac:picMkLst>
        </pc:picChg>
        <pc:cxnChg chg="add del mod ord">
          <ac:chgData name="Adeel Iqbal" userId="0d3e8424-7e1c-40fb-96d3-5ec11a62c8e3" providerId="ADAL" clId="{A2628C5F-31B0-4BCE-9286-FF3BF02B5330}" dt="2024-05-03T13:50:34.426" v="175" actId="478"/>
          <ac:cxnSpMkLst>
            <pc:docMk/>
            <pc:sldMk cId="773716200" sldId="4285"/>
            <ac:cxnSpMk id="4" creationId="{2212E5C0-A736-41D1-809D-2C2B0EAE098D}"/>
          </ac:cxnSpMkLst>
        </pc:cxnChg>
      </pc:sldChg>
      <pc:sldChg chg="modSp ord">
        <pc:chgData name="Adeel Iqbal" userId="0d3e8424-7e1c-40fb-96d3-5ec11a62c8e3" providerId="ADAL" clId="{A2628C5F-31B0-4BCE-9286-FF3BF02B5330}" dt="2024-05-02T13:39:00.804" v="89" actId="1076"/>
        <pc:sldMkLst>
          <pc:docMk/>
          <pc:sldMk cId="4187284333" sldId="4288"/>
        </pc:sldMkLst>
        <pc:spChg chg="mod">
          <ac:chgData name="Adeel Iqbal" userId="0d3e8424-7e1c-40fb-96d3-5ec11a62c8e3" providerId="ADAL" clId="{A2628C5F-31B0-4BCE-9286-FF3BF02B5330}" dt="2024-05-02T13:39:00.804" v="89" actId="1076"/>
          <ac:spMkLst>
            <pc:docMk/>
            <pc:sldMk cId="4187284333" sldId="4288"/>
            <ac:spMk id="18" creationId="{DD73ACF7-4599-4DF2-B7DF-A3FF42ED0E17}"/>
          </ac:spMkLst>
        </pc:spChg>
      </pc:sldChg>
    </pc:docChg>
  </pc:docChgLst>
  <pc:docChgLst>
    <pc:chgData name="Adeel Iqbal" userId="0d3e8424-7e1c-40fb-96d3-5ec11a62c8e3" providerId="ADAL" clId="{12529B40-F801-4E7F-A02C-327BF0EA3A07}"/>
    <pc:docChg chg="custSel addSld delSld modSld sldOrd">
      <pc:chgData name="Adeel Iqbal" userId="0d3e8424-7e1c-40fb-96d3-5ec11a62c8e3" providerId="ADAL" clId="{12529B40-F801-4E7F-A02C-327BF0EA3A07}" dt="2024-04-29T13:31:28.344" v="146" actId="207"/>
      <pc:docMkLst>
        <pc:docMk/>
      </pc:docMkLst>
      <pc:sldChg chg="modSp">
        <pc:chgData name="Adeel Iqbal" userId="0d3e8424-7e1c-40fb-96d3-5ec11a62c8e3" providerId="ADAL" clId="{12529B40-F801-4E7F-A02C-327BF0EA3A07}" dt="2024-04-29T13:31:28.344" v="146" actId="207"/>
        <pc:sldMkLst>
          <pc:docMk/>
          <pc:sldMk cId="3314328347" sldId="3352"/>
        </pc:sldMkLst>
        <pc:spChg chg="mod">
          <ac:chgData name="Adeel Iqbal" userId="0d3e8424-7e1c-40fb-96d3-5ec11a62c8e3" providerId="ADAL" clId="{12529B40-F801-4E7F-A02C-327BF0EA3A07}" dt="2024-04-29T13:31:28.344" v="146" actId="207"/>
          <ac:spMkLst>
            <pc:docMk/>
            <pc:sldMk cId="3314328347" sldId="3352"/>
            <ac:spMk id="26" creationId="{5AFE5EF1-F409-40B2-B5D7-D725B400D824}"/>
          </ac:spMkLst>
        </pc:spChg>
      </pc:sldChg>
      <pc:sldChg chg="addSp delSp modSp add ord">
        <pc:chgData name="Adeel Iqbal" userId="0d3e8424-7e1c-40fb-96d3-5ec11a62c8e3" providerId="ADAL" clId="{12529B40-F801-4E7F-A02C-327BF0EA3A07}" dt="2024-04-29T13:25:59.304" v="145" actId="1076"/>
        <pc:sldMkLst>
          <pc:docMk/>
          <pc:sldMk cId="4187284333" sldId="4288"/>
        </pc:sldMkLst>
        <pc:spChg chg="add mod">
          <ac:chgData name="Adeel Iqbal" userId="0d3e8424-7e1c-40fb-96d3-5ec11a62c8e3" providerId="ADAL" clId="{12529B40-F801-4E7F-A02C-327BF0EA3A07}" dt="2024-04-29T13:24:43.964" v="129" actId="20577"/>
          <ac:spMkLst>
            <pc:docMk/>
            <pc:sldMk cId="4187284333" sldId="4288"/>
            <ac:spMk id="2" creationId="{07AE10E3-AD74-4A0A-AA51-435BC2550F1A}"/>
          </ac:spMkLst>
        </pc:spChg>
        <pc:spChg chg="del mod">
          <ac:chgData name="Adeel Iqbal" userId="0d3e8424-7e1c-40fb-96d3-5ec11a62c8e3" providerId="ADAL" clId="{12529B40-F801-4E7F-A02C-327BF0EA3A07}" dt="2024-04-29T12:52:41.921" v="9" actId="478"/>
          <ac:spMkLst>
            <pc:docMk/>
            <pc:sldMk cId="4187284333" sldId="4288"/>
            <ac:spMk id="7" creationId="{A2DD8BCE-84B3-45CC-A1EA-4F3D8E823F8B}"/>
          </ac:spMkLst>
        </pc:spChg>
        <pc:spChg chg="mod">
          <ac:chgData name="Adeel Iqbal" userId="0d3e8424-7e1c-40fb-96d3-5ec11a62c8e3" providerId="ADAL" clId="{12529B40-F801-4E7F-A02C-327BF0EA3A07}" dt="2024-04-29T13:25:59.304" v="145" actId="1076"/>
          <ac:spMkLst>
            <pc:docMk/>
            <pc:sldMk cId="4187284333" sldId="4288"/>
            <ac:spMk id="10" creationId="{2E0572E4-7F0A-1DE5-3692-27052DB0C137}"/>
          </ac:spMkLst>
        </pc:spChg>
        <pc:spChg chg="del">
          <ac:chgData name="Adeel Iqbal" userId="0d3e8424-7e1c-40fb-96d3-5ec11a62c8e3" providerId="ADAL" clId="{12529B40-F801-4E7F-A02C-327BF0EA3A07}" dt="2024-04-29T12:52:34.197" v="6" actId="478"/>
          <ac:spMkLst>
            <pc:docMk/>
            <pc:sldMk cId="4187284333" sldId="4288"/>
            <ac:spMk id="11" creationId="{15F5A835-AC0B-F4C2-9B38-F5E8BE139B55}"/>
          </ac:spMkLst>
        </pc:spChg>
        <pc:spChg chg="del">
          <ac:chgData name="Adeel Iqbal" userId="0d3e8424-7e1c-40fb-96d3-5ec11a62c8e3" providerId="ADAL" clId="{12529B40-F801-4E7F-A02C-327BF0EA3A07}" dt="2024-04-29T12:52:39.114" v="7" actId="478"/>
          <ac:spMkLst>
            <pc:docMk/>
            <pc:sldMk cId="4187284333" sldId="4288"/>
            <ac:spMk id="12" creationId="{8962303C-5C58-481F-4885-D733A339C7D5}"/>
          </ac:spMkLst>
        </pc:spChg>
        <pc:spChg chg="add mod">
          <ac:chgData name="Adeel Iqbal" userId="0d3e8424-7e1c-40fb-96d3-5ec11a62c8e3" providerId="ADAL" clId="{12529B40-F801-4E7F-A02C-327BF0EA3A07}" dt="2024-04-29T12:58:51.709" v="122" actId="1076"/>
          <ac:spMkLst>
            <pc:docMk/>
            <pc:sldMk cId="4187284333" sldId="4288"/>
            <ac:spMk id="18" creationId="{DD73ACF7-4599-4DF2-B7DF-A3FF42ED0E17}"/>
          </ac:spMkLst>
        </pc:spChg>
        <pc:picChg chg="del">
          <ac:chgData name="Adeel Iqbal" userId="0d3e8424-7e1c-40fb-96d3-5ec11a62c8e3" providerId="ADAL" clId="{12529B40-F801-4E7F-A02C-327BF0EA3A07}" dt="2024-04-29T12:52:28.969" v="4" actId="478"/>
          <ac:picMkLst>
            <pc:docMk/>
            <pc:sldMk cId="4187284333" sldId="4288"/>
            <ac:picMk id="6" creationId="{77B2E01F-7396-7C2A-6D4B-3175BE2CEC74}"/>
          </ac:picMkLst>
        </pc:picChg>
        <pc:picChg chg="add mod">
          <ac:chgData name="Adeel Iqbal" userId="0d3e8424-7e1c-40fb-96d3-5ec11a62c8e3" providerId="ADAL" clId="{12529B40-F801-4E7F-A02C-327BF0EA3A07}" dt="2024-04-29T12:54:37.639" v="76" actId="1076"/>
          <ac:picMkLst>
            <pc:docMk/>
            <pc:sldMk cId="4187284333" sldId="4288"/>
            <ac:picMk id="15" creationId="{6355D50C-5385-4175-93B6-A4A38E0CC8E6}"/>
          </ac:picMkLst>
        </pc:picChg>
        <pc:picChg chg="add del mod">
          <ac:chgData name="Adeel Iqbal" userId="0d3e8424-7e1c-40fb-96d3-5ec11a62c8e3" providerId="ADAL" clId="{12529B40-F801-4E7F-A02C-327BF0EA3A07}" dt="2024-04-29T12:54:52.822" v="79" actId="478"/>
          <ac:picMkLst>
            <pc:docMk/>
            <pc:sldMk cId="4187284333" sldId="4288"/>
            <ac:picMk id="16" creationId="{2E139B8C-88BF-4D7F-A892-1F42022D3254}"/>
          </ac:picMkLst>
        </pc:picChg>
        <pc:picChg chg="add mod">
          <ac:chgData name="Adeel Iqbal" userId="0d3e8424-7e1c-40fb-96d3-5ec11a62c8e3" providerId="ADAL" clId="{12529B40-F801-4E7F-A02C-327BF0EA3A07}" dt="2024-04-29T12:55:19.194" v="87" actId="1076"/>
          <ac:picMkLst>
            <pc:docMk/>
            <pc:sldMk cId="4187284333" sldId="4288"/>
            <ac:picMk id="17" creationId="{58DFACC9-0D84-41F1-A8F3-BA9B3F00C589}"/>
          </ac:picMkLst>
        </pc:picChg>
      </pc:sldChg>
    </pc:docChg>
  </pc:docChgLst>
  <pc:docChgLst>
    <pc:chgData name="Adeel Iqbal" userId="0d3e8424-7e1c-40fb-96d3-5ec11a62c8e3" providerId="ADAL" clId="{CC08EC65-CD45-43A1-AB13-1C22A5D595F0}"/>
    <pc:docChg chg="custSel addSld delSld modSld">
      <pc:chgData name="Adeel Iqbal" userId="0d3e8424-7e1c-40fb-96d3-5ec11a62c8e3" providerId="ADAL" clId="{CC08EC65-CD45-43A1-AB13-1C22A5D595F0}" dt="2024-04-29T12:38:19.384" v="418" actId="20577"/>
      <pc:docMkLst>
        <pc:docMk/>
      </pc:docMkLst>
      <pc:sldChg chg="addSp modSp">
        <pc:chgData name="Adeel Iqbal" userId="0d3e8424-7e1c-40fb-96d3-5ec11a62c8e3" providerId="ADAL" clId="{CC08EC65-CD45-43A1-AB13-1C22A5D595F0}" dt="2024-04-29T12:38:19.384" v="418" actId="20577"/>
        <pc:sldMkLst>
          <pc:docMk/>
          <pc:sldMk cId="1462170942" sldId="4237"/>
        </pc:sldMkLst>
        <pc:spChg chg="mod">
          <ac:chgData name="Adeel Iqbal" userId="0d3e8424-7e1c-40fb-96d3-5ec11a62c8e3" providerId="ADAL" clId="{CC08EC65-CD45-43A1-AB13-1C22A5D595F0}" dt="2024-04-29T12:22:59.812" v="101" actId="20577"/>
          <ac:spMkLst>
            <pc:docMk/>
            <pc:sldMk cId="1462170942" sldId="4237"/>
            <ac:spMk id="5" creationId="{63E0A0D7-DCA9-A85E-12CE-EEAC567E17ED}"/>
          </ac:spMkLst>
        </pc:spChg>
        <pc:spChg chg="mod">
          <ac:chgData name="Adeel Iqbal" userId="0d3e8424-7e1c-40fb-96d3-5ec11a62c8e3" providerId="ADAL" clId="{CC08EC65-CD45-43A1-AB13-1C22A5D595F0}" dt="2024-04-29T12:38:19.384" v="418" actId="20577"/>
          <ac:spMkLst>
            <pc:docMk/>
            <pc:sldMk cId="1462170942" sldId="4237"/>
            <ac:spMk id="26" creationId="{E75AFED3-BD75-9C2B-ADAE-82F2C3AD2CFA}"/>
          </ac:spMkLst>
        </pc:spChg>
        <pc:spChg chg="add mod">
          <ac:chgData name="Adeel Iqbal" userId="0d3e8424-7e1c-40fb-96d3-5ec11a62c8e3" providerId="ADAL" clId="{CC08EC65-CD45-43A1-AB13-1C22A5D595F0}" dt="2024-04-29T12:21:11.457" v="34" actId="20577"/>
          <ac:spMkLst>
            <pc:docMk/>
            <pc:sldMk cId="1462170942" sldId="4237"/>
            <ac:spMk id="59" creationId="{215842CF-7C5E-451D-B7FE-F6F25AB397CC}"/>
          </ac:spMkLst>
        </pc:spChg>
      </pc:sldChg>
      <pc:sldChg chg="delSp modSp">
        <pc:chgData name="Adeel Iqbal" userId="0d3e8424-7e1c-40fb-96d3-5ec11a62c8e3" providerId="ADAL" clId="{CC08EC65-CD45-43A1-AB13-1C22A5D595F0}" dt="2024-04-29T12:24:40.155" v="140" actId="20577"/>
        <pc:sldMkLst>
          <pc:docMk/>
          <pc:sldMk cId="712493181" sldId="4277"/>
        </pc:sldMkLst>
        <pc:spChg chg="del">
          <ac:chgData name="Adeel Iqbal" userId="0d3e8424-7e1c-40fb-96d3-5ec11a62c8e3" providerId="ADAL" clId="{CC08EC65-CD45-43A1-AB13-1C22A5D595F0}" dt="2024-04-29T12:20:08.949" v="0" actId="478"/>
          <ac:spMkLst>
            <pc:docMk/>
            <pc:sldMk cId="712493181" sldId="4277"/>
            <ac:spMk id="13" creationId="{A33F2024-C279-4D0D-88EE-29349A167E29}"/>
          </ac:spMkLst>
        </pc:spChg>
        <pc:spChg chg="mod">
          <ac:chgData name="Adeel Iqbal" userId="0d3e8424-7e1c-40fb-96d3-5ec11a62c8e3" providerId="ADAL" clId="{CC08EC65-CD45-43A1-AB13-1C22A5D595F0}" dt="2024-04-29T12:20:20.068" v="6" actId="20577"/>
          <ac:spMkLst>
            <pc:docMk/>
            <pc:sldMk cId="712493181" sldId="4277"/>
            <ac:spMk id="17" creationId="{DFDBB708-A88D-E76A-E551-110BBE1F692D}"/>
          </ac:spMkLst>
        </pc:spChg>
        <pc:spChg chg="del">
          <ac:chgData name="Adeel Iqbal" userId="0d3e8424-7e1c-40fb-96d3-5ec11a62c8e3" providerId="ADAL" clId="{CC08EC65-CD45-43A1-AB13-1C22A5D595F0}" dt="2024-04-29T12:20:10.841" v="1" actId="478"/>
          <ac:spMkLst>
            <pc:docMk/>
            <pc:sldMk cId="712493181" sldId="4277"/>
            <ac:spMk id="18" creationId="{E545D771-F007-D3F9-2D24-AD2E01C9639F}"/>
          </ac:spMkLst>
        </pc:spChg>
        <pc:spChg chg="mod">
          <ac:chgData name="Adeel Iqbal" userId="0d3e8424-7e1c-40fb-96d3-5ec11a62c8e3" providerId="ADAL" clId="{CC08EC65-CD45-43A1-AB13-1C22A5D595F0}" dt="2024-04-29T12:24:40.155" v="140" actId="20577"/>
          <ac:spMkLst>
            <pc:docMk/>
            <pc:sldMk cId="712493181" sldId="4277"/>
            <ac:spMk id="21" creationId="{1CE49218-F454-E83D-AE19-C64C5FAF537F}"/>
          </ac:spMkLst>
        </pc:spChg>
      </pc:sldChg>
      <pc:sldChg chg="modSp">
        <pc:chgData name="Adeel Iqbal" userId="0d3e8424-7e1c-40fb-96d3-5ec11a62c8e3" providerId="ADAL" clId="{CC08EC65-CD45-43A1-AB13-1C22A5D595F0}" dt="2024-04-29T12:22:13.115" v="100" actId="20577"/>
        <pc:sldMkLst>
          <pc:docMk/>
          <pc:sldMk cId="494890735" sldId="4278"/>
        </pc:sldMkLst>
        <pc:spChg chg="mod">
          <ac:chgData name="Adeel Iqbal" userId="0d3e8424-7e1c-40fb-96d3-5ec11a62c8e3" providerId="ADAL" clId="{CC08EC65-CD45-43A1-AB13-1C22A5D595F0}" dt="2024-04-29T12:22:13.115" v="100" actId="20577"/>
          <ac:spMkLst>
            <pc:docMk/>
            <pc:sldMk cId="494890735" sldId="4278"/>
            <ac:spMk id="2" creationId="{08D97503-60AA-68E3-9CF9-5BA451938430}"/>
          </ac:spMkLst>
        </pc:spChg>
      </pc:sldChg>
      <pc:sldChg chg="modSp">
        <pc:chgData name="Adeel Iqbal" userId="0d3e8424-7e1c-40fb-96d3-5ec11a62c8e3" providerId="ADAL" clId="{CC08EC65-CD45-43A1-AB13-1C22A5D595F0}" dt="2024-04-29T12:24:47.456" v="152" actId="20577"/>
        <pc:sldMkLst>
          <pc:docMk/>
          <pc:sldMk cId="773716200" sldId="4285"/>
        </pc:sldMkLst>
        <pc:spChg chg="mod">
          <ac:chgData name="Adeel Iqbal" userId="0d3e8424-7e1c-40fb-96d3-5ec11a62c8e3" providerId="ADAL" clId="{CC08EC65-CD45-43A1-AB13-1C22A5D595F0}" dt="2024-04-29T12:24:47.456" v="152" actId="20577"/>
          <ac:spMkLst>
            <pc:docMk/>
            <pc:sldMk cId="773716200" sldId="4285"/>
            <ac:spMk id="32" creationId="{EBE04C44-6CE4-4C20-90BB-1C9A666DEC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43007-B601-4351-82F5-50126EB16F22}"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C8A47-52BB-4582-975B-CB611A82DB37}" type="slidenum">
              <a:rPr lang="en-US" smtClean="0"/>
              <a:t>‹#›</a:t>
            </a:fld>
            <a:endParaRPr lang="en-US"/>
          </a:p>
        </p:txBody>
      </p:sp>
    </p:spTree>
    <p:extLst>
      <p:ext uri="{BB962C8B-B14F-4D97-AF65-F5344CB8AC3E}">
        <p14:creationId xmlns:p14="http://schemas.microsoft.com/office/powerpoint/2010/main" val="297420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F6F5BFC8-9C3E-46F6-A4ED-B1873121C5B0}"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90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959B-D7E1-0B60-C943-EB70B9A78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AE29C3-67E9-0D8C-68C0-B0F1B3B08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E6E83B-F801-C123-108F-5F3011494625}"/>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9AA6CB4B-4779-3BB2-A84C-6E9DE1B9B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FB12C-0553-3616-216B-84142B8840CD}"/>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174490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5830-F801-B2A9-79D0-CC5F96AF3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EFEB49-DE9A-1BC1-6DEA-F48647396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3130E-45E4-AA27-19FB-2D54FA17B378}"/>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1F793A28-58B0-9245-7812-7BE9299D3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74157-60CF-EE23-C32C-91174D2D9AC3}"/>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3226921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3F828-0A1E-3F2A-D99B-5784DC1453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E4303B-1461-EE31-891A-CE7A58127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94E63-81C4-999E-D661-2BBA0CA75696}"/>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F48E9356-8360-D69E-1FE3-645C54EBC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083A9-C1E9-6B24-AFDA-B01DBE711788}"/>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1580724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18"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10486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620" name="Date Placeholder 3"/>
          <p:cNvSpPr>
            <a:spLocks noGrp="1"/>
          </p:cNvSpPr>
          <p:nvPr>
            <p:ph type="dt" sz="half" idx="10"/>
          </p:nvPr>
        </p:nvSpPr>
        <p:spPr/>
        <p:txBody>
          <a:bodyPr/>
          <a:lstStyle/>
          <a:p>
            <a:fld id="{D02CAE90-F866-4DB9-BA22-1B1DAFCF7CF2}" type="datetime3">
              <a:rPr lang="en-US" smtClean="0"/>
              <a:t>3 May 2024</a:t>
            </a:fld>
            <a:endParaRPr lang="en-US"/>
          </a:p>
        </p:txBody>
      </p:sp>
      <p:sp>
        <p:nvSpPr>
          <p:cNvPr id="1048621" name="Footer Placeholder 4"/>
          <p:cNvSpPr>
            <a:spLocks noGrp="1"/>
          </p:cNvSpPr>
          <p:nvPr>
            <p:ph type="ftr" sz="quarter" idx="11"/>
          </p:nvPr>
        </p:nvSpPr>
        <p:spPr/>
        <p:txBody>
          <a:bodyPr/>
          <a:lstStyle/>
          <a:p>
            <a:r>
              <a:rPr lang="en-US"/>
              <a:t>Paysys Labs (Pvt.) Ltd</a:t>
            </a:r>
          </a:p>
        </p:txBody>
      </p:sp>
      <p:sp>
        <p:nvSpPr>
          <p:cNvPr id="1048622"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1165705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3" name="Date Placeholder 3"/>
          <p:cNvSpPr>
            <a:spLocks noGrp="1"/>
          </p:cNvSpPr>
          <p:nvPr>
            <p:ph type="dt" sz="half" idx="10"/>
          </p:nvPr>
        </p:nvSpPr>
        <p:spPr/>
        <p:txBody>
          <a:bodyPr/>
          <a:lstStyle/>
          <a:p>
            <a:fld id="{D875C10E-18DD-4426-8B23-A46EA14C71AE}" type="datetime3">
              <a:rPr lang="en-US" smtClean="0"/>
              <a:t>3 May 2024</a:t>
            </a:fld>
            <a:endParaRPr lang="en-US"/>
          </a:p>
        </p:txBody>
      </p:sp>
      <p:sp>
        <p:nvSpPr>
          <p:cNvPr id="1048584" name="Footer Placeholder 4"/>
          <p:cNvSpPr>
            <a:spLocks noGrp="1"/>
          </p:cNvSpPr>
          <p:nvPr>
            <p:ph type="ftr" sz="quarter" idx="11"/>
          </p:nvPr>
        </p:nvSpPr>
        <p:spPr/>
        <p:txBody>
          <a:bodyPr/>
          <a:lstStyle/>
          <a:p>
            <a:r>
              <a:rPr lang="en-US"/>
              <a:t>Paysys Labs (Pvt.) Ltd</a:t>
            </a:r>
          </a:p>
        </p:txBody>
      </p:sp>
      <p:sp>
        <p:nvSpPr>
          <p:cNvPr id="1048585"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58036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89"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1048890"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891" name="Date Placeholder 3"/>
          <p:cNvSpPr>
            <a:spLocks noGrp="1"/>
          </p:cNvSpPr>
          <p:nvPr>
            <p:ph type="dt" sz="half" idx="10"/>
          </p:nvPr>
        </p:nvSpPr>
        <p:spPr/>
        <p:txBody>
          <a:bodyPr/>
          <a:lstStyle/>
          <a:p>
            <a:fld id="{EBE6D87A-F15D-48C8-841A-D85C66524F27}" type="datetime3">
              <a:rPr lang="en-US" smtClean="0"/>
              <a:t>3 May 2024</a:t>
            </a:fld>
            <a:endParaRPr lang="en-US"/>
          </a:p>
        </p:txBody>
      </p:sp>
      <p:sp>
        <p:nvSpPr>
          <p:cNvPr id="1048892" name="Footer Placeholder 4"/>
          <p:cNvSpPr>
            <a:spLocks noGrp="1"/>
          </p:cNvSpPr>
          <p:nvPr>
            <p:ph type="ftr" sz="quarter" idx="11"/>
          </p:nvPr>
        </p:nvSpPr>
        <p:spPr/>
        <p:txBody>
          <a:bodyPr/>
          <a:lstStyle/>
          <a:p>
            <a:r>
              <a:rPr lang="en-US"/>
              <a:t>Paysys Labs (Pvt.) Ltd</a:t>
            </a:r>
          </a:p>
        </p:txBody>
      </p:sp>
      <p:sp>
        <p:nvSpPr>
          <p:cNvPr id="1048893"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1209905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94" name="Title 1"/>
          <p:cNvSpPr>
            <a:spLocks noGrp="1"/>
          </p:cNvSpPr>
          <p:nvPr>
            <p:ph type="title"/>
          </p:nvPr>
        </p:nvSpPr>
        <p:spPr/>
        <p:txBody>
          <a:bodyPr/>
          <a:lstStyle/>
          <a:p>
            <a:r>
              <a:rPr lang="en-US"/>
              <a:t>Click to edit Master title style</a:t>
            </a:r>
          </a:p>
        </p:txBody>
      </p:sp>
      <p:sp>
        <p:nvSpPr>
          <p:cNvPr id="1048895"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6"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7" name="Date Placeholder 4"/>
          <p:cNvSpPr>
            <a:spLocks noGrp="1"/>
          </p:cNvSpPr>
          <p:nvPr>
            <p:ph type="dt" sz="half" idx="10"/>
          </p:nvPr>
        </p:nvSpPr>
        <p:spPr/>
        <p:txBody>
          <a:bodyPr/>
          <a:lstStyle/>
          <a:p>
            <a:fld id="{E59A00E7-B127-484D-8DDF-AC826A2EC0F9}" type="datetime3">
              <a:rPr lang="en-US" smtClean="0"/>
              <a:t>3 May 2024</a:t>
            </a:fld>
            <a:endParaRPr lang="en-US"/>
          </a:p>
        </p:txBody>
      </p:sp>
      <p:sp>
        <p:nvSpPr>
          <p:cNvPr id="1048898" name="Footer Placeholder 5"/>
          <p:cNvSpPr>
            <a:spLocks noGrp="1"/>
          </p:cNvSpPr>
          <p:nvPr>
            <p:ph type="ftr" sz="quarter" idx="11"/>
          </p:nvPr>
        </p:nvSpPr>
        <p:spPr/>
        <p:txBody>
          <a:bodyPr/>
          <a:lstStyle/>
          <a:p>
            <a:r>
              <a:rPr lang="en-US"/>
              <a:t>Paysys Labs (Pvt.) Ltd</a:t>
            </a:r>
          </a:p>
        </p:txBody>
      </p:sp>
      <p:sp>
        <p:nvSpPr>
          <p:cNvPr id="1048899" name="Slide Number Placeholder 6"/>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2761921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00" name="Title 1"/>
          <p:cNvSpPr>
            <a:spLocks noGrp="1"/>
          </p:cNvSpPr>
          <p:nvPr>
            <p:ph type="title"/>
          </p:nvPr>
        </p:nvSpPr>
        <p:spPr>
          <a:xfrm>
            <a:off x="839788" y="365125"/>
            <a:ext cx="10515600" cy="1325563"/>
          </a:xfrm>
        </p:spPr>
        <p:txBody>
          <a:bodyPr/>
          <a:lstStyle/>
          <a:p>
            <a:r>
              <a:rPr lang="en-US"/>
              <a:t>Click to edit Master title style</a:t>
            </a:r>
          </a:p>
        </p:txBody>
      </p:sp>
      <p:sp>
        <p:nvSpPr>
          <p:cNvPr id="1048901"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02"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3"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04"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5" name="Date Placeholder 6"/>
          <p:cNvSpPr>
            <a:spLocks noGrp="1"/>
          </p:cNvSpPr>
          <p:nvPr>
            <p:ph type="dt" sz="half" idx="10"/>
          </p:nvPr>
        </p:nvSpPr>
        <p:spPr/>
        <p:txBody>
          <a:bodyPr/>
          <a:lstStyle/>
          <a:p>
            <a:fld id="{2EB32CEE-357A-4AE9-8DF8-13066004E990}" type="datetime3">
              <a:rPr lang="en-US" smtClean="0"/>
              <a:t>3 May 2024</a:t>
            </a:fld>
            <a:endParaRPr lang="en-US"/>
          </a:p>
        </p:txBody>
      </p:sp>
      <p:sp>
        <p:nvSpPr>
          <p:cNvPr id="1048906" name="Footer Placeholder 7"/>
          <p:cNvSpPr>
            <a:spLocks noGrp="1"/>
          </p:cNvSpPr>
          <p:nvPr>
            <p:ph type="ftr" sz="quarter" idx="11"/>
          </p:nvPr>
        </p:nvSpPr>
        <p:spPr/>
        <p:txBody>
          <a:bodyPr/>
          <a:lstStyle/>
          <a:p>
            <a:r>
              <a:rPr lang="en-US"/>
              <a:t>Paysys Labs (Pvt.) Ltd</a:t>
            </a:r>
          </a:p>
        </p:txBody>
      </p:sp>
      <p:sp>
        <p:nvSpPr>
          <p:cNvPr id="1048907" name="Slide Number Placeholder 8"/>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418369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69" name="Title 1"/>
          <p:cNvSpPr>
            <a:spLocks noGrp="1"/>
          </p:cNvSpPr>
          <p:nvPr>
            <p:ph type="title"/>
          </p:nvPr>
        </p:nvSpPr>
        <p:spPr/>
        <p:txBody>
          <a:bodyPr/>
          <a:lstStyle/>
          <a:p>
            <a:r>
              <a:rPr lang="en-US"/>
              <a:t>Click to edit Master title style</a:t>
            </a:r>
          </a:p>
        </p:txBody>
      </p:sp>
      <p:sp>
        <p:nvSpPr>
          <p:cNvPr id="1048870" name="Date Placeholder 2"/>
          <p:cNvSpPr>
            <a:spLocks noGrp="1"/>
          </p:cNvSpPr>
          <p:nvPr>
            <p:ph type="dt" sz="half" idx="10"/>
          </p:nvPr>
        </p:nvSpPr>
        <p:spPr/>
        <p:txBody>
          <a:bodyPr/>
          <a:lstStyle/>
          <a:p>
            <a:fld id="{3D2CE9A8-BA98-4951-8D97-104CA7531762}" type="datetime3">
              <a:rPr lang="en-US" smtClean="0"/>
              <a:t>3 May 2024</a:t>
            </a:fld>
            <a:endParaRPr lang="en-US"/>
          </a:p>
        </p:txBody>
      </p:sp>
      <p:sp>
        <p:nvSpPr>
          <p:cNvPr id="1048871" name="Footer Placeholder 3"/>
          <p:cNvSpPr>
            <a:spLocks noGrp="1"/>
          </p:cNvSpPr>
          <p:nvPr>
            <p:ph type="ftr" sz="quarter" idx="11"/>
          </p:nvPr>
        </p:nvSpPr>
        <p:spPr/>
        <p:txBody>
          <a:bodyPr/>
          <a:lstStyle/>
          <a:p>
            <a:r>
              <a:rPr lang="en-US"/>
              <a:t>Paysys Labs (Pvt.) Ltd</a:t>
            </a:r>
          </a:p>
        </p:txBody>
      </p:sp>
      <p:sp>
        <p:nvSpPr>
          <p:cNvPr id="1048872" name="Slide Number Placeholder 4"/>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3889616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17" name="Date Placeholder 1"/>
          <p:cNvSpPr>
            <a:spLocks noGrp="1"/>
          </p:cNvSpPr>
          <p:nvPr>
            <p:ph type="dt" sz="half" idx="10"/>
          </p:nvPr>
        </p:nvSpPr>
        <p:spPr/>
        <p:txBody>
          <a:bodyPr/>
          <a:lstStyle/>
          <a:p>
            <a:fld id="{2CE46E05-2089-4A80-B985-510D270E646D}" type="datetime3">
              <a:rPr lang="en-US" smtClean="0"/>
              <a:t>3 May 2024</a:t>
            </a:fld>
            <a:endParaRPr lang="en-US"/>
          </a:p>
        </p:txBody>
      </p:sp>
      <p:sp>
        <p:nvSpPr>
          <p:cNvPr id="1048818" name="Footer Placeholder 2"/>
          <p:cNvSpPr>
            <a:spLocks noGrp="1"/>
          </p:cNvSpPr>
          <p:nvPr>
            <p:ph type="ftr" sz="quarter" idx="11"/>
          </p:nvPr>
        </p:nvSpPr>
        <p:spPr/>
        <p:txBody>
          <a:bodyPr/>
          <a:lstStyle/>
          <a:p>
            <a:r>
              <a:rPr lang="en-US"/>
              <a:t>Paysys Labs (Pvt.) Ltd</a:t>
            </a:r>
          </a:p>
        </p:txBody>
      </p:sp>
      <p:sp>
        <p:nvSpPr>
          <p:cNvPr id="1048819" name="Slide Number Placeholder 3"/>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3310814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0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0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911" name="Date Placeholder 4"/>
          <p:cNvSpPr>
            <a:spLocks noGrp="1"/>
          </p:cNvSpPr>
          <p:nvPr>
            <p:ph type="dt" sz="half" idx="10"/>
          </p:nvPr>
        </p:nvSpPr>
        <p:spPr/>
        <p:txBody>
          <a:bodyPr/>
          <a:lstStyle/>
          <a:p>
            <a:fld id="{6F1E77EB-0BA9-4406-912B-2E07E4E4B4F1}" type="datetime3">
              <a:rPr lang="en-US" smtClean="0"/>
              <a:t>3 May 2024</a:t>
            </a:fld>
            <a:endParaRPr lang="en-US"/>
          </a:p>
        </p:txBody>
      </p:sp>
      <p:sp>
        <p:nvSpPr>
          <p:cNvPr id="1048912" name="Footer Placeholder 5"/>
          <p:cNvSpPr>
            <a:spLocks noGrp="1"/>
          </p:cNvSpPr>
          <p:nvPr>
            <p:ph type="ftr" sz="quarter" idx="11"/>
          </p:nvPr>
        </p:nvSpPr>
        <p:spPr/>
        <p:txBody>
          <a:bodyPr/>
          <a:lstStyle/>
          <a:p>
            <a:r>
              <a:rPr lang="en-US"/>
              <a:t>Paysys Labs (Pvt.) Ltd</a:t>
            </a:r>
          </a:p>
        </p:txBody>
      </p:sp>
      <p:sp>
        <p:nvSpPr>
          <p:cNvPr id="1048913" name="Slide Number Placeholder 6"/>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223445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150-C662-E795-3E91-64B8DD1D5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3648C-2257-73E7-C595-F19C52CDF6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D3193-193E-E7BB-D6CD-C881B6BF6375}"/>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E944DE09-BF66-D39C-8EEB-7A9145EC3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A0F97-BD1E-B471-94CF-CEC1B55CF9F3}"/>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2408814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7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879"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88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81" name="Date Placeholder 4"/>
          <p:cNvSpPr>
            <a:spLocks noGrp="1"/>
          </p:cNvSpPr>
          <p:nvPr>
            <p:ph type="dt" sz="half" idx="10"/>
          </p:nvPr>
        </p:nvSpPr>
        <p:spPr/>
        <p:txBody>
          <a:bodyPr/>
          <a:lstStyle/>
          <a:p>
            <a:fld id="{74D208BF-6B0A-43B7-905A-B3A4E2C2F65B}" type="datetime3">
              <a:rPr lang="en-US" smtClean="0"/>
              <a:t>3 May 2024</a:t>
            </a:fld>
            <a:endParaRPr lang="en-US"/>
          </a:p>
        </p:txBody>
      </p:sp>
      <p:sp>
        <p:nvSpPr>
          <p:cNvPr id="1048882" name="Footer Placeholder 5"/>
          <p:cNvSpPr>
            <a:spLocks noGrp="1"/>
          </p:cNvSpPr>
          <p:nvPr>
            <p:ph type="ftr" sz="quarter" idx="11"/>
          </p:nvPr>
        </p:nvSpPr>
        <p:spPr/>
        <p:txBody>
          <a:bodyPr/>
          <a:lstStyle/>
          <a:p>
            <a:r>
              <a:rPr lang="en-US"/>
              <a:t>Paysys Labs (Pvt.) Ltd</a:t>
            </a:r>
          </a:p>
        </p:txBody>
      </p:sp>
      <p:sp>
        <p:nvSpPr>
          <p:cNvPr id="1048883" name="Slide Number Placeholder 6"/>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421972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84" name="Title 1"/>
          <p:cNvSpPr>
            <a:spLocks noGrp="1"/>
          </p:cNvSpPr>
          <p:nvPr>
            <p:ph type="title"/>
          </p:nvPr>
        </p:nvSpPr>
        <p:spPr/>
        <p:txBody>
          <a:bodyPr/>
          <a:lstStyle/>
          <a:p>
            <a:r>
              <a:rPr lang="en-US"/>
              <a:t>Click to edit Master title style</a:t>
            </a:r>
          </a:p>
        </p:txBody>
      </p:sp>
      <p:sp>
        <p:nvSpPr>
          <p:cNvPr id="104888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86" name="Date Placeholder 3"/>
          <p:cNvSpPr>
            <a:spLocks noGrp="1"/>
          </p:cNvSpPr>
          <p:nvPr>
            <p:ph type="dt" sz="half" idx="10"/>
          </p:nvPr>
        </p:nvSpPr>
        <p:spPr/>
        <p:txBody>
          <a:bodyPr/>
          <a:lstStyle/>
          <a:p>
            <a:fld id="{549303D9-1518-4089-A27B-1EC73CD594D0}" type="datetime3">
              <a:rPr lang="en-US" smtClean="0"/>
              <a:t>3 May 2024</a:t>
            </a:fld>
            <a:endParaRPr lang="en-US"/>
          </a:p>
        </p:txBody>
      </p:sp>
      <p:sp>
        <p:nvSpPr>
          <p:cNvPr id="1048887" name="Footer Placeholder 4"/>
          <p:cNvSpPr>
            <a:spLocks noGrp="1"/>
          </p:cNvSpPr>
          <p:nvPr>
            <p:ph type="ftr" sz="quarter" idx="11"/>
          </p:nvPr>
        </p:nvSpPr>
        <p:spPr/>
        <p:txBody>
          <a:bodyPr/>
          <a:lstStyle/>
          <a:p>
            <a:r>
              <a:rPr lang="en-US"/>
              <a:t>Paysys Labs (Pvt.) Ltd</a:t>
            </a:r>
          </a:p>
        </p:txBody>
      </p:sp>
      <p:sp>
        <p:nvSpPr>
          <p:cNvPr id="1048888"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4194771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73"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1048874"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75" name="Date Placeholder 3"/>
          <p:cNvSpPr>
            <a:spLocks noGrp="1"/>
          </p:cNvSpPr>
          <p:nvPr>
            <p:ph type="dt" sz="half" idx="10"/>
          </p:nvPr>
        </p:nvSpPr>
        <p:spPr/>
        <p:txBody>
          <a:bodyPr/>
          <a:lstStyle/>
          <a:p>
            <a:fld id="{674E9AF6-C134-4E88-A950-20D219B98BC3}" type="datetime3">
              <a:rPr lang="en-US" smtClean="0"/>
              <a:t>3 May 2024</a:t>
            </a:fld>
            <a:endParaRPr lang="en-US"/>
          </a:p>
        </p:txBody>
      </p:sp>
      <p:sp>
        <p:nvSpPr>
          <p:cNvPr id="1048876" name="Footer Placeholder 4"/>
          <p:cNvSpPr>
            <a:spLocks noGrp="1"/>
          </p:cNvSpPr>
          <p:nvPr>
            <p:ph type="ftr" sz="quarter" idx="11"/>
          </p:nvPr>
        </p:nvSpPr>
        <p:spPr/>
        <p:txBody>
          <a:bodyPr/>
          <a:lstStyle/>
          <a:p>
            <a:r>
              <a:rPr lang="en-US"/>
              <a:t>Paysys Labs (Pvt.) Ltd</a:t>
            </a:r>
          </a:p>
        </p:txBody>
      </p:sp>
      <p:sp>
        <p:nvSpPr>
          <p:cNvPr id="1048877"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2500887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1048593" name="Picture Placeholder 9"/>
          <p:cNvSpPr>
            <a:spLocks noGrp="1"/>
          </p:cNvSpPr>
          <p:nvPr>
            <p:ph type="pic" sz="quarter" idx="17"/>
          </p:nvPr>
        </p:nvSpPr>
        <p:spPr bwMode="auto">
          <a:xfrm>
            <a:off x="0" y="557522"/>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
        <p:nvSpPr>
          <p:cNvPr id="1048594" name="Picture Placeholder 8"/>
          <p:cNvSpPr>
            <a:spLocks noGrp="1"/>
          </p:cNvSpPr>
          <p:nvPr>
            <p:ph type="pic" sz="quarter" idx="18"/>
          </p:nvPr>
        </p:nvSpPr>
        <p:spPr bwMode="auto">
          <a:xfrm>
            <a:off x="2508739" y="551775"/>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
        <p:nvSpPr>
          <p:cNvPr id="1048595" name="Picture Placeholder 7"/>
          <p:cNvSpPr>
            <a:spLocks noGrp="1"/>
          </p:cNvSpPr>
          <p:nvPr>
            <p:ph type="pic" sz="quarter" idx="19"/>
          </p:nvPr>
        </p:nvSpPr>
        <p:spPr bwMode="auto">
          <a:xfrm>
            <a:off x="5017477" y="554649"/>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Tree>
    <p:extLst>
      <p:ext uri="{BB962C8B-B14F-4D97-AF65-F5344CB8AC3E}">
        <p14:creationId xmlns:p14="http://schemas.microsoft.com/office/powerpoint/2010/main" val="3218618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547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3789" y="32715"/>
            <a:ext cx="12279579" cy="15494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93812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green and yellow background&#10;&#10;Description automatically generated with low confidence">
            <a:extLst>
              <a:ext uri="{FF2B5EF4-FFF2-40B4-BE49-F238E27FC236}">
                <a16:creationId xmlns:a16="http://schemas.microsoft.com/office/drawing/2014/main" id="{DC034795-1EFA-F39E-2932-78BFF5E4E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86" y="-71779"/>
            <a:ext cx="12525972" cy="7001557"/>
          </a:xfrm>
          <a:prstGeom prst="rect">
            <a:avLst/>
          </a:prstGeom>
        </p:spPr>
      </p:pic>
      <p:sp>
        <p:nvSpPr>
          <p:cNvPr id="2" name="Title 1">
            <a:extLst>
              <a:ext uri="{FF2B5EF4-FFF2-40B4-BE49-F238E27FC236}">
                <a16:creationId xmlns:a16="http://schemas.microsoft.com/office/drawing/2014/main" id="{A2EB1C0A-704F-4185-A9C4-63C2F3BDF93E}"/>
              </a:ext>
            </a:extLst>
          </p:cNvPr>
          <p:cNvSpPr>
            <a:spLocks noGrp="1"/>
          </p:cNvSpPr>
          <p:nvPr>
            <p:ph type="ctrTitle" hasCustomPrompt="1"/>
          </p:nvPr>
        </p:nvSpPr>
        <p:spPr>
          <a:xfrm>
            <a:off x="838200" y="1757083"/>
            <a:ext cx="9144000" cy="1770810"/>
          </a:xfrm>
        </p:spPr>
        <p:txBody>
          <a:bodyPr anchor="b">
            <a:normAutofit/>
          </a:bodyPr>
          <a:lstStyle>
            <a:lvl1pPr algn="l">
              <a:defRPr sz="4800">
                <a:solidFill>
                  <a:schemeClr val="bg1"/>
                </a:solidFill>
                <a:latin typeface="Futura Book" panose="020B0800000000000000" pitchFamily="34" charset="0"/>
              </a:defRPr>
            </a:lvl1pPr>
          </a:lstStyle>
          <a:p>
            <a:r>
              <a:rPr lang="en-US"/>
              <a:t>National Bank Of Pakistan</a:t>
            </a:r>
          </a:p>
        </p:txBody>
      </p:sp>
      <p:sp>
        <p:nvSpPr>
          <p:cNvPr id="3" name="Subtitle 2">
            <a:extLst>
              <a:ext uri="{FF2B5EF4-FFF2-40B4-BE49-F238E27FC236}">
                <a16:creationId xmlns:a16="http://schemas.microsoft.com/office/drawing/2014/main" id="{827E8681-E348-476D-831C-29847F785140}"/>
              </a:ext>
            </a:extLst>
          </p:cNvPr>
          <p:cNvSpPr>
            <a:spLocks noGrp="1"/>
          </p:cNvSpPr>
          <p:nvPr>
            <p:ph type="subTitle" idx="1" hasCustomPrompt="1"/>
          </p:nvPr>
        </p:nvSpPr>
        <p:spPr>
          <a:xfrm>
            <a:off x="8382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title</a:t>
            </a:r>
          </a:p>
        </p:txBody>
      </p:sp>
      <p:sp>
        <p:nvSpPr>
          <p:cNvPr id="4" name="Date Placeholder 3">
            <a:extLst>
              <a:ext uri="{FF2B5EF4-FFF2-40B4-BE49-F238E27FC236}">
                <a16:creationId xmlns:a16="http://schemas.microsoft.com/office/drawing/2014/main" id="{8E0A243B-451A-4DF0-9B7C-27D2DFE9B5DE}"/>
              </a:ext>
            </a:extLst>
          </p:cNvPr>
          <p:cNvSpPr>
            <a:spLocks noGrp="1"/>
          </p:cNvSpPr>
          <p:nvPr>
            <p:ph type="dt" sz="half" idx="10"/>
          </p:nvPr>
        </p:nvSpPr>
        <p:spPr/>
        <p:txBody>
          <a:bodyPr/>
          <a:lstStyle>
            <a:lvl1pPr>
              <a:defRPr>
                <a:solidFill>
                  <a:schemeClr val="bg1"/>
                </a:solidFill>
              </a:defRPr>
            </a:lvl1p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7AB280A4-EB2C-4994-99D8-C02222BD582E}"/>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FBABD9-0C29-4204-82EB-BF5D9C09EFFC}"/>
              </a:ext>
            </a:extLst>
          </p:cNvPr>
          <p:cNvSpPr>
            <a:spLocks noGrp="1"/>
          </p:cNvSpPr>
          <p:nvPr>
            <p:ph type="sldNum" sz="quarter" idx="12"/>
          </p:nvPr>
        </p:nvSpPr>
        <p:spPr/>
        <p:txBody>
          <a:bodyPr/>
          <a:lstStyle>
            <a:lvl1pPr>
              <a:defRPr>
                <a:solidFill>
                  <a:schemeClr val="bg1"/>
                </a:solidFill>
              </a:defRPr>
            </a:lvl1pPr>
          </a:lstStyle>
          <a:p>
            <a:fld id="{05037BDB-9D56-4668-96AD-0061553F31D4}" type="slidenum">
              <a:rPr lang="en-US" smtClean="0"/>
              <a:t>‹#›</a:t>
            </a:fld>
            <a:endParaRPr lang="en-US"/>
          </a:p>
        </p:txBody>
      </p:sp>
    </p:spTree>
    <p:extLst>
      <p:ext uri="{BB962C8B-B14F-4D97-AF65-F5344CB8AC3E}">
        <p14:creationId xmlns:p14="http://schemas.microsoft.com/office/powerpoint/2010/main" val="905083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8BF0-A234-4B36-9D06-3BA542DEE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E1E580-3F09-471C-A934-F7BBADC5F7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2C81B-7BF8-4146-86D5-705095A05DA4}"/>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343A3904-5F6E-42F9-8FE2-523D5D7C1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DA3C1-4751-40DF-8DDE-EA9F4937D0B0}"/>
              </a:ext>
            </a:extLst>
          </p:cNvPr>
          <p:cNvSpPr>
            <a:spLocks noGrp="1"/>
          </p:cNvSpPr>
          <p:nvPr>
            <p:ph type="sldNum" sz="quarter" idx="12"/>
          </p:nvPr>
        </p:nvSpPr>
        <p:spPr/>
        <p:txBody>
          <a:bodyPr/>
          <a:lstStyle/>
          <a:p>
            <a:fld id="{05037BDB-9D56-4668-96AD-0061553F31D4}" type="slidenum">
              <a:rPr lang="en-US" smtClean="0"/>
              <a:t>‹#›</a:t>
            </a:fld>
            <a:endParaRPr lang="en-US"/>
          </a:p>
        </p:txBody>
      </p:sp>
      <p:sp>
        <p:nvSpPr>
          <p:cNvPr id="7" name="Rectangle 6">
            <a:extLst>
              <a:ext uri="{FF2B5EF4-FFF2-40B4-BE49-F238E27FC236}">
                <a16:creationId xmlns:a16="http://schemas.microsoft.com/office/drawing/2014/main" id="{604BCD6E-3F12-4286-9AA9-C81C5ABAB7DD}"/>
              </a:ext>
            </a:extLst>
          </p:cNvPr>
          <p:cNvSpPr/>
          <p:nvPr userDrawn="1"/>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8E330B-EEEC-467D-B05E-ABB5F47158A9}"/>
              </a:ext>
            </a:extLst>
          </p:cNvPr>
          <p:cNvSpPr/>
          <p:nvPr userDrawn="1"/>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761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D8BD-C1AF-4E89-93AC-242464FB94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1C4BD-2950-4330-BBDE-291ED641FD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A74C8E-F716-42D2-B82D-9169FF990F23}"/>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924E765B-D9DF-4C80-AA06-57AFA4A06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DAA02-8816-4436-8863-1232498BAB44}"/>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915501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C5C0-759B-4472-8A02-7FCE6E8C5C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682DE-96EF-4BF4-917C-42B87D0C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8362A-5DA1-44F9-B823-2B02A36078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FACB78-3347-4683-88AA-50024F5058D2}"/>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6" name="Footer Placeholder 5">
            <a:extLst>
              <a:ext uri="{FF2B5EF4-FFF2-40B4-BE49-F238E27FC236}">
                <a16:creationId xmlns:a16="http://schemas.microsoft.com/office/drawing/2014/main" id="{8D35454C-6ADC-4984-8F1C-D5206B094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2F0C4-9918-41DD-8857-FCA920C11812}"/>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2255485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DFEC-A764-7C54-5214-89713F0BB6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A70F4-78FF-A3CD-85E5-A78577056B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043F5E-38C8-AA67-1133-D114D070C6C2}"/>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5F17C633-7B61-1DF6-8A7A-355C7DD5F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7A407-492E-7E10-D5C7-B87C4BBE0636}"/>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959246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317B-C7A1-4901-B70D-06C5C6811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BCF846-0928-41C3-9454-80B28E7887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C86350-055A-413D-B15C-89E3AD583C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258554-C560-4339-BF0F-EB10F8BB19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CC4E1B-85AA-4634-855E-03878BAE85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E93C97-FC17-4D1B-A6D5-3C4D699354F8}"/>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8" name="Footer Placeholder 7">
            <a:extLst>
              <a:ext uri="{FF2B5EF4-FFF2-40B4-BE49-F238E27FC236}">
                <a16:creationId xmlns:a16="http://schemas.microsoft.com/office/drawing/2014/main" id="{F8DD6576-51A5-4222-8A17-37F18ABA7E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AAEC45-8571-4E6D-9C22-D91218C48EDA}"/>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1460761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79D8-DEF8-4648-9D66-106176D637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16C4E-7A63-48CE-84AF-06BB66FB2D4A}"/>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4" name="Footer Placeholder 3">
            <a:extLst>
              <a:ext uri="{FF2B5EF4-FFF2-40B4-BE49-F238E27FC236}">
                <a16:creationId xmlns:a16="http://schemas.microsoft.com/office/drawing/2014/main" id="{4FC9982F-684B-4A20-B991-8145500FC8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97E1C-9914-43EA-A7B4-3405D5CF67D3}"/>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2737480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833D7D-7EE6-4C68-AC7C-0723E95A2022}"/>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3" name="Footer Placeholder 2">
            <a:extLst>
              <a:ext uri="{FF2B5EF4-FFF2-40B4-BE49-F238E27FC236}">
                <a16:creationId xmlns:a16="http://schemas.microsoft.com/office/drawing/2014/main" id="{58907C15-F060-4EE3-A313-50320D9FC2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0677B2-AFCE-4F17-8B36-44238037AAA8}"/>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309945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A0E9-356C-4B1C-84D0-048DF1876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B72E9-73A9-4DA6-BAE7-99E023A38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9B139E-D70E-40C1-BB40-90F1A3ECA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6F346-C847-4F72-A91F-1E96881E50C0}"/>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6" name="Footer Placeholder 5">
            <a:extLst>
              <a:ext uri="{FF2B5EF4-FFF2-40B4-BE49-F238E27FC236}">
                <a16:creationId xmlns:a16="http://schemas.microsoft.com/office/drawing/2014/main" id="{58357CD6-54D7-4213-A1BE-4D5480576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0D4BE-C010-43C7-9B0D-15B4B19058AE}"/>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425698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850E-7A45-4E4B-8ED6-1485CBE18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5AD8A9-05F3-4088-B197-198DACCA9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3008775-2ABE-49F9-B300-A860226CB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AF49E1-BC7C-4A1B-8123-02D9F1C73AA1}"/>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6" name="Footer Placeholder 5">
            <a:extLst>
              <a:ext uri="{FF2B5EF4-FFF2-40B4-BE49-F238E27FC236}">
                <a16:creationId xmlns:a16="http://schemas.microsoft.com/office/drawing/2014/main" id="{7086D714-5B96-41F5-9743-738AFF5C0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0846B-DE22-43E7-81AE-225CECA6FD3A}"/>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3252868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BAE5-9052-493C-9F77-14F1F2B34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BBB70-11F3-4301-A80B-B23D5A43C2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AA633-52E3-48F8-AC93-6080F38E175B}"/>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EBBFA1F1-5AE8-4A9C-A65D-D2B5846A6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A0CC1-DF4E-45BE-AC40-2B5760FCE21D}"/>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3062471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5C57CB-740D-41CC-839A-6925B0DD7B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2325B4-6A70-4FD3-A29E-284CE743BB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201D5-F79A-46CB-B70D-D12BF5BC167A}"/>
              </a:ext>
            </a:extLst>
          </p:cNvPr>
          <p:cNvSpPr>
            <a:spLocks noGrp="1"/>
          </p:cNvSpPr>
          <p:nvPr>
            <p:ph type="dt" sz="half" idx="10"/>
          </p:nvPr>
        </p:nvSpPr>
        <p:spPr/>
        <p:txBody>
          <a:body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D42408B8-4AE5-494A-88A4-F95F54FFA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FD472-10D8-4008-825B-A05B9F720370}"/>
              </a:ext>
            </a:extLst>
          </p:cNvPr>
          <p:cNvSpPr>
            <a:spLocks noGrp="1"/>
          </p:cNvSpPr>
          <p:nvPr>
            <p:ph type="sldNum" sz="quarter" idx="12"/>
          </p:nvPr>
        </p:nvSpPr>
        <p:spPr/>
        <p:txBody>
          <a:bodyPr/>
          <a:lstStyle/>
          <a:p>
            <a:fld id="{05037BDB-9D56-4668-96AD-0061553F31D4}" type="slidenum">
              <a:rPr lang="en-US" smtClean="0"/>
              <a:t>‹#›</a:t>
            </a:fld>
            <a:endParaRPr lang="en-US"/>
          </a:p>
        </p:txBody>
      </p:sp>
    </p:spTree>
    <p:extLst>
      <p:ext uri="{BB962C8B-B14F-4D97-AF65-F5344CB8AC3E}">
        <p14:creationId xmlns:p14="http://schemas.microsoft.com/office/powerpoint/2010/main" val="753433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7423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800" b="1" i="0">
                <a:solidFill>
                  <a:srgbClr val="2E5496"/>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Bahnschrift"/>
                <a:cs typeface="Bahnschrif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732887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E549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Bahnschrift"/>
                <a:cs typeface="Bahnschrif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1998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74ED-6E9E-D60B-74CA-99D321F99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65A7BE-90CC-E2D8-73EE-3F8F13DB55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B4A260-2DB1-7FF7-B499-CB6D8896ED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904050-8C12-FDC1-100F-3A5103702F66}"/>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6" name="Footer Placeholder 5">
            <a:extLst>
              <a:ext uri="{FF2B5EF4-FFF2-40B4-BE49-F238E27FC236}">
                <a16:creationId xmlns:a16="http://schemas.microsoft.com/office/drawing/2014/main" id="{9C9839ED-0A9D-E441-76C3-4BAA3B28F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3DE17-08F1-8979-ED66-E938DDF1F546}"/>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4511618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E5496"/>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95201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E549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79349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892513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048618"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10486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620" name="Date Placeholder 3"/>
          <p:cNvSpPr>
            <a:spLocks noGrp="1"/>
          </p:cNvSpPr>
          <p:nvPr>
            <p:ph type="dt" sz="half" idx="10"/>
          </p:nvPr>
        </p:nvSpPr>
        <p:spPr/>
        <p:txBody>
          <a:bodyPr/>
          <a:lstStyle/>
          <a:p>
            <a:fld id="{D02CAE90-F866-4DB9-BA22-1B1DAFCF7CF2}" type="datetime3">
              <a:rPr lang="en-US" smtClean="0"/>
              <a:t>3 May 2024</a:t>
            </a:fld>
            <a:endParaRPr lang="en-US"/>
          </a:p>
        </p:txBody>
      </p:sp>
      <p:sp>
        <p:nvSpPr>
          <p:cNvPr id="1048621" name="Footer Placeholder 4"/>
          <p:cNvSpPr>
            <a:spLocks noGrp="1"/>
          </p:cNvSpPr>
          <p:nvPr>
            <p:ph type="ftr" sz="quarter" idx="11"/>
          </p:nvPr>
        </p:nvSpPr>
        <p:spPr/>
        <p:txBody>
          <a:bodyPr/>
          <a:lstStyle/>
          <a:p>
            <a:r>
              <a:rPr lang="en-US"/>
              <a:t>Paysys Labs (Pvt.) Ltd</a:t>
            </a:r>
          </a:p>
        </p:txBody>
      </p:sp>
      <p:sp>
        <p:nvSpPr>
          <p:cNvPr id="1048622" name="Slide Number Placeholder 5"/>
          <p:cNvSpPr>
            <a:spLocks noGrp="1"/>
          </p:cNvSpPr>
          <p:nvPr>
            <p:ph type="sldNum" sz="quarter" idx="12"/>
          </p:nvPr>
        </p:nvSpPr>
        <p:spPr/>
        <p:txBody>
          <a:bodyPr/>
          <a:lstStyle/>
          <a:p>
            <a:fld id="{22BA66F6-341B-4301-8865-4C85DEC7C15B}" type="slidenum">
              <a:rPr lang="en-US" smtClean="0"/>
              <a:t>‹#›</a:t>
            </a:fld>
            <a:endParaRPr lang="en-US"/>
          </a:p>
        </p:txBody>
      </p:sp>
    </p:spTree>
    <p:extLst>
      <p:ext uri="{BB962C8B-B14F-4D97-AF65-F5344CB8AC3E}">
        <p14:creationId xmlns:p14="http://schemas.microsoft.com/office/powerpoint/2010/main" val="4013147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425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1048593" name="Picture Placeholder 9"/>
          <p:cNvSpPr>
            <a:spLocks noGrp="1"/>
          </p:cNvSpPr>
          <p:nvPr>
            <p:ph type="pic" sz="quarter" idx="17"/>
          </p:nvPr>
        </p:nvSpPr>
        <p:spPr bwMode="auto">
          <a:xfrm>
            <a:off x="0" y="557522"/>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
        <p:nvSpPr>
          <p:cNvPr id="1048594" name="Picture Placeholder 8"/>
          <p:cNvSpPr>
            <a:spLocks noGrp="1"/>
          </p:cNvSpPr>
          <p:nvPr>
            <p:ph type="pic" sz="quarter" idx="18"/>
          </p:nvPr>
        </p:nvSpPr>
        <p:spPr bwMode="auto">
          <a:xfrm>
            <a:off x="2508739" y="551775"/>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
        <p:nvSpPr>
          <p:cNvPr id="1048595" name="Picture Placeholder 7"/>
          <p:cNvSpPr>
            <a:spLocks noGrp="1"/>
          </p:cNvSpPr>
          <p:nvPr>
            <p:ph type="pic" sz="quarter" idx="19"/>
          </p:nvPr>
        </p:nvSpPr>
        <p:spPr bwMode="auto">
          <a:xfrm>
            <a:off x="5017477" y="554649"/>
            <a:ext cx="2424333" cy="3601562"/>
          </a:xfrm>
          <a:custGeom>
            <a:avLst/>
            <a:gdLst>
              <a:gd name="connsiteX0" fmla="*/ 0 w 2424333"/>
              <a:gd name="connsiteY0" fmla="*/ 0 h 3601562"/>
              <a:gd name="connsiteX1" fmla="*/ 2424333 w 2424333"/>
              <a:gd name="connsiteY1" fmla="*/ 0 h 3601562"/>
              <a:gd name="connsiteX2" fmla="*/ 2424333 w 2424333"/>
              <a:gd name="connsiteY2" fmla="*/ 3601562 h 3601562"/>
              <a:gd name="connsiteX3" fmla="*/ 0 w 2424333"/>
              <a:gd name="connsiteY3" fmla="*/ 3601562 h 3601562"/>
            </a:gdLst>
            <a:ahLst/>
            <a:cxnLst>
              <a:cxn ang="0">
                <a:pos x="connsiteX0" y="connsiteY0"/>
              </a:cxn>
              <a:cxn ang="0">
                <a:pos x="connsiteX1" y="connsiteY1"/>
              </a:cxn>
              <a:cxn ang="0">
                <a:pos x="connsiteX2" y="connsiteY2"/>
              </a:cxn>
              <a:cxn ang="0">
                <a:pos x="connsiteX3" y="connsiteY3"/>
              </a:cxn>
            </a:cxnLst>
            <a:rect l="l" t="t" r="r" b="b"/>
            <a:pathLst>
              <a:path w="2424333" h="3601562">
                <a:moveTo>
                  <a:pt x="0" y="0"/>
                </a:moveTo>
                <a:lnTo>
                  <a:pt x="2424333" y="0"/>
                </a:lnTo>
                <a:lnTo>
                  <a:pt x="2424333" y="3601562"/>
                </a:lnTo>
                <a:lnTo>
                  <a:pt x="0" y="3601562"/>
                </a:lnTo>
                <a:close/>
              </a:path>
            </a:pathLst>
          </a:custGeom>
          <a:noFill/>
          <a:ln>
            <a:noFill/>
          </a:ln>
          <a:effectLst/>
        </p:spPr>
        <p:txBody>
          <a:bodyPr wrap="square">
            <a:noAutofit/>
          </a:bodyPr>
          <a:lstStyle/>
          <a:p>
            <a:endParaRPr lang="en-US"/>
          </a:p>
        </p:txBody>
      </p:sp>
    </p:spTree>
    <p:extLst>
      <p:ext uri="{BB962C8B-B14F-4D97-AF65-F5344CB8AC3E}">
        <p14:creationId xmlns:p14="http://schemas.microsoft.com/office/powerpoint/2010/main" val="8286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E5EE-BDF5-F499-C751-E106345655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A1FC33-BAD2-40C2-79EA-537BC41F2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35D11-6E49-A1CF-8F0A-C5DED8DFE9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EB3472-FDD9-8A91-2E54-D8B51C3613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2B7598-0ED8-D319-9EA4-99957AEFF5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878B3C-EE2B-A8A6-25BD-B7620831645B}"/>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8" name="Footer Placeholder 7">
            <a:extLst>
              <a:ext uri="{FF2B5EF4-FFF2-40B4-BE49-F238E27FC236}">
                <a16:creationId xmlns:a16="http://schemas.microsoft.com/office/drawing/2014/main" id="{04DCC651-2485-A29A-9292-4A701486E8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835B7A-0695-8AAE-BAB3-74A6C2F0531C}"/>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373568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DAFB-A020-CEA2-93CF-75AB646A8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460096-3315-46EA-76D9-8C4A30B15E04}"/>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4" name="Footer Placeholder 3">
            <a:extLst>
              <a:ext uri="{FF2B5EF4-FFF2-40B4-BE49-F238E27FC236}">
                <a16:creationId xmlns:a16="http://schemas.microsoft.com/office/drawing/2014/main" id="{0861818B-FFC6-EB20-40F0-767158DE4F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5010E-D31A-92C8-51BD-2C8E0086B084}"/>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3045587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2FDE5-8146-D012-CC83-0F3A30C97446}"/>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3" name="Footer Placeholder 2">
            <a:extLst>
              <a:ext uri="{FF2B5EF4-FFF2-40B4-BE49-F238E27FC236}">
                <a16:creationId xmlns:a16="http://schemas.microsoft.com/office/drawing/2014/main" id="{5C4C3A40-F2C0-0AFB-6697-14F8664EEC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BB82FB-45AB-34C3-4B0A-C682F9F53B3C}"/>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182558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0144-643F-95B9-7F78-E08BAF9D2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F2E007-0909-DF02-7C6C-E444EB0A9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F7D747-55BC-FB88-64FD-E21E3D30A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7B9838-D526-3717-14D5-F6D2D07CBB32}"/>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6" name="Footer Placeholder 5">
            <a:extLst>
              <a:ext uri="{FF2B5EF4-FFF2-40B4-BE49-F238E27FC236}">
                <a16:creationId xmlns:a16="http://schemas.microsoft.com/office/drawing/2014/main" id="{C21F9EB5-4F74-41B8-A849-FF0498DDF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2D6CD-92B1-23C2-36F5-35907373087D}"/>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2689001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692-5AB8-A974-6F15-AA7554B61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BB349-C22E-E3BD-0108-5F949F8DF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1146BA-9D58-64E2-63D6-89E768FDC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DD5C5-D8B4-04AE-10A5-6EF4E759CC97}"/>
              </a:ext>
            </a:extLst>
          </p:cNvPr>
          <p:cNvSpPr>
            <a:spLocks noGrp="1"/>
          </p:cNvSpPr>
          <p:nvPr>
            <p:ph type="dt" sz="half" idx="10"/>
          </p:nvPr>
        </p:nvSpPr>
        <p:spPr/>
        <p:txBody>
          <a:bodyPr/>
          <a:lstStyle/>
          <a:p>
            <a:fld id="{CFAC9293-251A-4DB6-AC05-305D10EB108A}" type="datetimeFigureOut">
              <a:rPr lang="en-US" smtClean="0"/>
              <a:t>5/3/2024</a:t>
            </a:fld>
            <a:endParaRPr lang="en-US"/>
          </a:p>
        </p:txBody>
      </p:sp>
      <p:sp>
        <p:nvSpPr>
          <p:cNvPr id="6" name="Footer Placeholder 5">
            <a:extLst>
              <a:ext uri="{FF2B5EF4-FFF2-40B4-BE49-F238E27FC236}">
                <a16:creationId xmlns:a16="http://schemas.microsoft.com/office/drawing/2014/main" id="{778EDF38-1853-DCB7-BA4D-CDA6FA24F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6E431-75A6-C8AC-AEFB-43DA42D6A53F}"/>
              </a:ext>
            </a:extLst>
          </p:cNvPr>
          <p:cNvSpPr>
            <a:spLocks noGrp="1"/>
          </p:cNvSpPr>
          <p:nvPr>
            <p:ph type="sldNum" sz="quarter" idx="12"/>
          </p:nvPr>
        </p:nvSpPr>
        <p:spPr/>
        <p:txBody>
          <a:bodyPr/>
          <a:lstStyle/>
          <a:p>
            <a:fld id="{5D81E8BA-CD10-4EFC-87A7-27D92FE31E48}" type="slidenum">
              <a:rPr lang="en-US" smtClean="0"/>
              <a:t>‹#›</a:t>
            </a:fld>
            <a:endParaRPr lang="en-US"/>
          </a:p>
        </p:txBody>
      </p:sp>
    </p:spTree>
    <p:extLst>
      <p:ext uri="{BB962C8B-B14F-4D97-AF65-F5344CB8AC3E}">
        <p14:creationId xmlns:p14="http://schemas.microsoft.com/office/powerpoint/2010/main" val="1416710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image" Target="../media/image3.png"/><Relationship Id="rId4" Type="http://schemas.openxmlformats.org/officeDocument/2006/relationships/slideLayout" Target="../slideLayouts/slideLayout4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30C8B4-21D8-26E6-3749-E872FD3FE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6BE4DC-5B33-586F-66D7-24436028F0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835B4-93F8-37C5-1B97-5BCEA068E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AC9293-251A-4DB6-AC05-305D10EB108A}" type="datetimeFigureOut">
              <a:rPr lang="en-US" smtClean="0"/>
              <a:t>5/3/2024</a:t>
            </a:fld>
            <a:endParaRPr lang="en-US"/>
          </a:p>
        </p:txBody>
      </p:sp>
      <p:sp>
        <p:nvSpPr>
          <p:cNvPr id="5" name="Footer Placeholder 4">
            <a:extLst>
              <a:ext uri="{FF2B5EF4-FFF2-40B4-BE49-F238E27FC236}">
                <a16:creationId xmlns:a16="http://schemas.microsoft.com/office/drawing/2014/main" id="{515E176F-2455-81B9-BB12-72B398C3B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EC7C9F-D3CE-3640-B3A4-AD03671EE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81E8BA-CD10-4EFC-87A7-27D92FE31E48}" type="slidenum">
              <a:rPr lang="en-US" smtClean="0"/>
              <a:t>‹#›</a:t>
            </a:fld>
            <a:endParaRPr lang="en-US"/>
          </a:p>
        </p:txBody>
      </p:sp>
    </p:spTree>
    <p:extLst>
      <p:ext uri="{BB962C8B-B14F-4D97-AF65-F5344CB8AC3E}">
        <p14:creationId xmlns:p14="http://schemas.microsoft.com/office/powerpoint/2010/main" val="2652198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00F5D-D31A-4103-A70C-CE5CAC0A1AEE}" type="datetime3">
              <a:rPr lang="en-US" smtClean="0"/>
              <a:t>3 May 2024</a:t>
            </a:fld>
            <a:endParaRPr lang="en-US"/>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Paysys Labs (Pvt.) Ltd</a:t>
            </a:r>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BA66F6-341B-4301-8865-4C85DEC7C15B}" type="slidenum">
              <a:rPr lang="en-US" smtClean="0"/>
              <a:t>‹#›</a:t>
            </a:fld>
            <a:endParaRPr lang="en-US"/>
          </a:p>
        </p:txBody>
      </p:sp>
    </p:spTree>
    <p:extLst>
      <p:ext uri="{BB962C8B-B14F-4D97-AF65-F5344CB8AC3E}">
        <p14:creationId xmlns:p14="http://schemas.microsoft.com/office/powerpoint/2010/main" val="291600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9EA7F5-8E12-460E-B178-CD3D23D48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B5FD1C-D36B-4F7C-BCBA-C9988A055D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B5031-D8B4-4024-8302-37ED5300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48D78-8ED2-4F5B-A092-C15DCF7B6E50}" type="datetimeFigureOut">
              <a:rPr lang="en-US" smtClean="0"/>
              <a:t>5/3/2024</a:t>
            </a:fld>
            <a:endParaRPr lang="en-US"/>
          </a:p>
        </p:txBody>
      </p:sp>
      <p:sp>
        <p:nvSpPr>
          <p:cNvPr id="5" name="Footer Placeholder 4">
            <a:extLst>
              <a:ext uri="{FF2B5EF4-FFF2-40B4-BE49-F238E27FC236}">
                <a16:creationId xmlns:a16="http://schemas.microsoft.com/office/drawing/2014/main" id="{5BBE2B8F-4518-458A-9876-0F8735254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B1D310-3E4C-4071-A434-C5672E123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7BDB-9D56-4668-96AD-0061553F31D4}" type="slidenum">
              <a:rPr lang="en-US" smtClean="0"/>
              <a:t>‹#›</a:t>
            </a:fld>
            <a:endParaRPr lang="en-US"/>
          </a:p>
        </p:txBody>
      </p:sp>
      <p:sp>
        <p:nvSpPr>
          <p:cNvPr id="8" name="Rectangle 7">
            <a:extLst>
              <a:ext uri="{FF2B5EF4-FFF2-40B4-BE49-F238E27FC236}">
                <a16:creationId xmlns:a16="http://schemas.microsoft.com/office/drawing/2014/main" id="{63DFB8C6-AC0B-4F1A-B67B-724D7126C14D}"/>
              </a:ext>
            </a:extLst>
          </p:cNvPr>
          <p:cNvSpPr/>
          <p:nvPr userDrawn="1"/>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3B86DB-6DD0-410B-A131-6A4D68A05408}"/>
              </a:ext>
            </a:extLst>
          </p:cNvPr>
          <p:cNvSpPr/>
          <p:nvPr userDrawn="1"/>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61EC50-99C9-482F-88AC-1C06FA2167F2}"/>
              </a:ext>
            </a:extLst>
          </p:cNvPr>
          <p:cNvSpPr/>
          <p:nvPr userDrawn="1"/>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9B7609-D2BC-4F6C-806F-D7096154161F}"/>
              </a:ext>
            </a:extLst>
          </p:cNvPr>
          <p:cNvSpPr/>
          <p:nvPr userDrawn="1"/>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556E07AC-B922-494B-AC77-E1CE1EAD2213}"/>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spTree>
    <p:extLst>
      <p:ext uri="{BB962C8B-B14F-4D97-AF65-F5344CB8AC3E}">
        <p14:creationId xmlns:p14="http://schemas.microsoft.com/office/powerpoint/2010/main" val="36486725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8000"/>
            <a:lum/>
          </a:blip>
          <a:srcRect/>
          <a:stretch>
            <a:fillRect t="-5000" b="-5000"/>
          </a:stretch>
        </a:blipFill>
        <a:effectLst/>
      </p:bgPr>
    </p:bg>
    <p:spTree>
      <p:nvGrpSpPr>
        <p:cNvPr id="1" name=""/>
        <p:cNvGrpSpPr/>
        <p:nvPr/>
      </p:nvGrpSpPr>
      <p:grpSpPr>
        <a:xfrm>
          <a:off x="0" y="0"/>
          <a:ext cx="0" cy="0"/>
          <a:chOff x="0" y="0"/>
          <a:chExt cx="0" cy="0"/>
        </a:xfrm>
      </p:grpSpPr>
      <p:sp>
        <p:nvSpPr>
          <p:cNvPr id="16" name="bg object 16"/>
          <p:cNvSpPr/>
          <p:nvPr/>
        </p:nvSpPr>
        <p:spPr>
          <a:xfrm>
            <a:off x="12108180" y="0"/>
            <a:ext cx="83820" cy="6858000"/>
          </a:xfrm>
          <a:custGeom>
            <a:avLst/>
            <a:gdLst/>
            <a:ahLst/>
            <a:cxnLst/>
            <a:rect l="l" t="t" r="r" b="b"/>
            <a:pathLst>
              <a:path w="83820" h="6858000">
                <a:moveTo>
                  <a:pt x="0" y="6858000"/>
                </a:moveTo>
                <a:lnTo>
                  <a:pt x="83820" y="6858000"/>
                </a:lnTo>
                <a:lnTo>
                  <a:pt x="83820" y="0"/>
                </a:lnTo>
                <a:lnTo>
                  <a:pt x="0" y="0"/>
                </a:lnTo>
                <a:lnTo>
                  <a:pt x="0" y="6858000"/>
                </a:lnTo>
                <a:close/>
              </a:path>
            </a:pathLst>
          </a:custGeom>
          <a:ln w="12700">
            <a:solidFill>
              <a:srgbClr val="12679B"/>
            </a:solidFill>
          </a:ln>
        </p:spPr>
        <p:txBody>
          <a:bodyPr wrap="square" lIns="0" tIns="0" rIns="0" bIns="0" rtlCol="0"/>
          <a:lstStyle/>
          <a:p>
            <a:endParaRPr/>
          </a:p>
        </p:txBody>
      </p:sp>
      <p:sp>
        <p:nvSpPr>
          <p:cNvPr id="17" name="bg object 17"/>
          <p:cNvSpPr/>
          <p:nvPr/>
        </p:nvSpPr>
        <p:spPr>
          <a:xfrm>
            <a:off x="12024360" y="0"/>
            <a:ext cx="83820" cy="6858000"/>
          </a:xfrm>
          <a:custGeom>
            <a:avLst/>
            <a:gdLst/>
            <a:ahLst/>
            <a:cxnLst/>
            <a:rect l="l" t="t" r="r" b="b"/>
            <a:pathLst>
              <a:path w="83820" h="6858000">
                <a:moveTo>
                  <a:pt x="0" y="6858000"/>
                </a:moveTo>
                <a:lnTo>
                  <a:pt x="83820" y="6858000"/>
                </a:lnTo>
                <a:lnTo>
                  <a:pt x="83820" y="0"/>
                </a:lnTo>
                <a:lnTo>
                  <a:pt x="0" y="0"/>
                </a:lnTo>
                <a:lnTo>
                  <a:pt x="0" y="6858000"/>
                </a:lnTo>
                <a:close/>
              </a:path>
            </a:pathLst>
          </a:custGeom>
          <a:ln w="12700">
            <a:solidFill>
              <a:srgbClr val="F9CA12"/>
            </a:solidFill>
          </a:ln>
        </p:spPr>
        <p:txBody>
          <a:bodyPr wrap="square" lIns="0" tIns="0" rIns="0" bIns="0" rtlCol="0"/>
          <a:lstStyle/>
          <a:p>
            <a:endParaRPr/>
          </a:p>
        </p:txBody>
      </p:sp>
      <p:sp>
        <p:nvSpPr>
          <p:cNvPr id="2" name="Holder 2"/>
          <p:cNvSpPr>
            <a:spLocks noGrp="1"/>
          </p:cNvSpPr>
          <p:nvPr>
            <p:ph type="title"/>
          </p:nvPr>
        </p:nvSpPr>
        <p:spPr>
          <a:xfrm>
            <a:off x="405790" y="31191"/>
            <a:ext cx="5174615" cy="939574"/>
          </a:xfrm>
          <a:prstGeom prst="rect">
            <a:avLst/>
          </a:prstGeom>
        </p:spPr>
        <p:txBody>
          <a:bodyPr wrap="square" lIns="0" tIns="0" rIns="0" bIns="0">
            <a:spAutoFit/>
          </a:bodyPr>
          <a:lstStyle>
            <a:lvl1pPr>
              <a:defRPr sz="2800" b="1" i="0">
                <a:solidFill>
                  <a:srgbClr val="2E5496"/>
                </a:solidFill>
                <a:latin typeface="Arial"/>
                <a:cs typeface="Arial"/>
              </a:defRPr>
            </a:lvl1pPr>
          </a:lstStyle>
          <a:p>
            <a:endParaRPr/>
          </a:p>
        </p:txBody>
      </p:sp>
      <p:sp>
        <p:nvSpPr>
          <p:cNvPr id="3" name="Holder 3"/>
          <p:cNvSpPr>
            <a:spLocks noGrp="1"/>
          </p:cNvSpPr>
          <p:nvPr>
            <p:ph type="body" idx="1"/>
          </p:nvPr>
        </p:nvSpPr>
        <p:spPr>
          <a:xfrm>
            <a:off x="3631438" y="1469516"/>
            <a:ext cx="7803515" cy="1550670"/>
          </a:xfrm>
          <a:prstGeom prst="rect">
            <a:avLst/>
          </a:prstGeom>
        </p:spPr>
        <p:txBody>
          <a:bodyPr wrap="square" lIns="0" tIns="0" rIns="0" bIns="0">
            <a:spAutoFit/>
          </a:bodyPr>
          <a:lstStyle>
            <a:lvl1pPr>
              <a:defRPr sz="2000" b="0" i="0">
                <a:solidFill>
                  <a:schemeClr val="tx1"/>
                </a:solidFill>
                <a:latin typeface="Bahnschrift"/>
                <a:cs typeface="Bahnschrif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4772109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1.jpe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8.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slideLayout" Target="../slideLayouts/slideLayout12.xml"/><Relationship Id="rId12"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jpeg"/><Relationship Id="rId5" Type="http://schemas.openxmlformats.org/officeDocument/2006/relationships/tags" Target="../tags/tag5.xml"/><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5.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6.png"/><Relationship Id="rId3" Type="http://schemas.openxmlformats.org/officeDocument/2006/relationships/image" Target="../media/image22.png"/><Relationship Id="rId21" Type="http://schemas.openxmlformats.org/officeDocument/2006/relationships/image" Target="../media/image39.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1.jpeg"/><Relationship Id="rId16" Type="http://schemas.openxmlformats.org/officeDocument/2006/relationships/image" Target="../media/image1.png"/><Relationship Id="rId20" Type="http://schemas.openxmlformats.org/officeDocument/2006/relationships/image" Target="../media/image38.png"/><Relationship Id="rId1" Type="http://schemas.openxmlformats.org/officeDocument/2006/relationships/slideLayout" Target="../slideLayouts/slideLayout3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png"/><Relationship Id="rId23" Type="http://schemas.openxmlformats.org/officeDocument/2006/relationships/image" Target="../media/image41.jpeg"/><Relationship Id="rId10" Type="http://schemas.openxmlformats.org/officeDocument/2006/relationships/image" Target="../media/image29.png"/><Relationship Id="rId19" Type="http://schemas.openxmlformats.org/officeDocument/2006/relationships/image" Target="../media/image37.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08180" y="0"/>
            <a:ext cx="83820" cy="6858000"/>
          </a:xfrm>
          <a:custGeom>
            <a:avLst/>
            <a:gdLst/>
            <a:ahLst/>
            <a:cxnLst/>
            <a:rect l="l" t="t" r="r" b="b"/>
            <a:pathLst>
              <a:path w="83820" h="6858000">
                <a:moveTo>
                  <a:pt x="0" y="6858000"/>
                </a:moveTo>
                <a:lnTo>
                  <a:pt x="83820" y="6858000"/>
                </a:lnTo>
                <a:lnTo>
                  <a:pt x="83820" y="0"/>
                </a:lnTo>
                <a:lnTo>
                  <a:pt x="0" y="0"/>
                </a:lnTo>
                <a:lnTo>
                  <a:pt x="0" y="6858000"/>
                </a:lnTo>
                <a:close/>
              </a:path>
              <a:path w="83820" h="6858000">
                <a:moveTo>
                  <a:pt x="0" y="6858000"/>
                </a:moveTo>
                <a:lnTo>
                  <a:pt x="83820" y="6858000"/>
                </a:lnTo>
                <a:lnTo>
                  <a:pt x="83820" y="0"/>
                </a:lnTo>
                <a:lnTo>
                  <a:pt x="0" y="0"/>
                </a:lnTo>
                <a:lnTo>
                  <a:pt x="0" y="6858000"/>
                </a:lnTo>
                <a:close/>
              </a:path>
            </a:pathLst>
          </a:custGeom>
          <a:ln w="12700">
            <a:solidFill>
              <a:srgbClr val="12679B"/>
            </a:solidFill>
          </a:ln>
        </p:spPr>
        <p:txBody>
          <a:bodyPr wrap="square" lIns="0" tIns="0" rIns="0" bIns="0" rtlCol="0"/>
          <a:lstStyle/>
          <a:p>
            <a:endParaRPr/>
          </a:p>
        </p:txBody>
      </p:sp>
      <p:pic>
        <p:nvPicPr>
          <p:cNvPr id="3" name="object 3"/>
          <p:cNvPicPr/>
          <p:nvPr/>
        </p:nvPicPr>
        <p:blipFill>
          <a:blip r:embed="rId2" cstate="print"/>
          <a:stretch>
            <a:fillRect/>
          </a:stretch>
        </p:blipFill>
        <p:spPr>
          <a:xfrm>
            <a:off x="9598848" y="287183"/>
            <a:ext cx="2278510" cy="348026"/>
          </a:xfrm>
          <a:prstGeom prst="rect">
            <a:avLst/>
          </a:prstGeom>
        </p:spPr>
      </p:pic>
      <p:grpSp>
        <p:nvGrpSpPr>
          <p:cNvPr id="4" name="object 4"/>
          <p:cNvGrpSpPr/>
          <p:nvPr/>
        </p:nvGrpSpPr>
        <p:grpSpPr>
          <a:xfrm>
            <a:off x="4819955" y="-6350"/>
            <a:ext cx="7378700" cy="6870700"/>
            <a:chOff x="4819955" y="-6350"/>
            <a:chExt cx="7378700" cy="6870700"/>
          </a:xfrm>
        </p:grpSpPr>
        <p:sp>
          <p:nvSpPr>
            <p:cNvPr id="5" name="object 5"/>
            <p:cNvSpPr/>
            <p:nvPr/>
          </p:nvSpPr>
          <p:spPr>
            <a:xfrm>
              <a:off x="12108179" y="0"/>
              <a:ext cx="83820" cy="6858000"/>
            </a:xfrm>
            <a:custGeom>
              <a:avLst/>
              <a:gdLst/>
              <a:ahLst/>
              <a:cxnLst/>
              <a:rect l="l" t="t" r="r" b="b"/>
              <a:pathLst>
                <a:path w="83820" h="6858000">
                  <a:moveTo>
                    <a:pt x="0" y="6858000"/>
                  </a:moveTo>
                  <a:lnTo>
                    <a:pt x="83820" y="6858000"/>
                  </a:lnTo>
                  <a:lnTo>
                    <a:pt x="83820" y="0"/>
                  </a:lnTo>
                  <a:lnTo>
                    <a:pt x="0" y="0"/>
                  </a:lnTo>
                  <a:lnTo>
                    <a:pt x="0" y="6858000"/>
                  </a:lnTo>
                  <a:close/>
                </a:path>
              </a:pathLst>
            </a:custGeom>
            <a:ln w="12700">
              <a:solidFill>
                <a:srgbClr val="12679B"/>
              </a:solidFill>
            </a:ln>
          </p:spPr>
          <p:txBody>
            <a:bodyPr wrap="square" lIns="0" tIns="0" rIns="0" bIns="0" rtlCol="0"/>
            <a:lstStyle/>
            <a:p>
              <a:endParaRPr/>
            </a:p>
          </p:txBody>
        </p:sp>
        <p:sp>
          <p:nvSpPr>
            <p:cNvPr id="6" name="object 6"/>
            <p:cNvSpPr/>
            <p:nvPr/>
          </p:nvSpPr>
          <p:spPr>
            <a:xfrm>
              <a:off x="4864608" y="0"/>
              <a:ext cx="7327900" cy="6858000"/>
            </a:xfrm>
            <a:custGeom>
              <a:avLst/>
              <a:gdLst/>
              <a:ahLst/>
              <a:cxnLst/>
              <a:rect l="l" t="t" r="r" b="b"/>
              <a:pathLst>
                <a:path w="7327900" h="6858000">
                  <a:moveTo>
                    <a:pt x="7327392" y="0"/>
                  </a:moveTo>
                  <a:lnTo>
                    <a:pt x="2846832" y="0"/>
                  </a:lnTo>
                  <a:lnTo>
                    <a:pt x="2846832" y="4683252"/>
                  </a:lnTo>
                  <a:lnTo>
                    <a:pt x="0" y="4683252"/>
                  </a:lnTo>
                  <a:lnTo>
                    <a:pt x="0" y="6858000"/>
                  </a:lnTo>
                  <a:lnTo>
                    <a:pt x="2846832" y="6858000"/>
                  </a:lnTo>
                  <a:lnTo>
                    <a:pt x="7327392" y="6858000"/>
                  </a:lnTo>
                  <a:lnTo>
                    <a:pt x="7327392" y="0"/>
                  </a:lnTo>
                  <a:close/>
                </a:path>
              </a:pathLst>
            </a:custGeom>
            <a:solidFill>
              <a:srgbClr val="209ED5"/>
            </a:solidFill>
          </p:spPr>
          <p:txBody>
            <a:bodyPr wrap="square" lIns="0" tIns="0" rIns="0" bIns="0" rtlCol="0"/>
            <a:lstStyle/>
            <a:p>
              <a:endParaRPr/>
            </a:p>
          </p:txBody>
        </p:sp>
        <p:pic>
          <p:nvPicPr>
            <p:cNvPr id="7" name="object 7"/>
            <p:cNvPicPr/>
            <p:nvPr/>
          </p:nvPicPr>
          <p:blipFill>
            <a:blip r:embed="rId3" cstate="print"/>
            <a:stretch>
              <a:fillRect/>
            </a:stretch>
          </p:blipFill>
          <p:spPr>
            <a:xfrm>
              <a:off x="6687312" y="3453384"/>
              <a:ext cx="4892040" cy="3058667"/>
            </a:xfrm>
            <a:prstGeom prst="rect">
              <a:avLst/>
            </a:prstGeom>
          </p:spPr>
        </p:pic>
        <p:pic>
          <p:nvPicPr>
            <p:cNvPr id="8" name="object 8"/>
            <p:cNvPicPr/>
            <p:nvPr/>
          </p:nvPicPr>
          <p:blipFill>
            <a:blip r:embed="rId4" cstate="print"/>
            <a:stretch>
              <a:fillRect/>
            </a:stretch>
          </p:blipFill>
          <p:spPr>
            <a:xfrm>
              <a:off x="5638800" y="5242558"/>
              <a:ext cx="1738883" cy="1615439"/>
            </a:xfrm>
            <a:prstGeom prst="rect">
              <a:avLst/>
            </a:prstGeom>
          </p:spPr>
        </p:pic>
        <p:pic>
          <p:nvPicPr>
            <p:cNvPr id="9" name="object 9"/>
            <p:cNvPicPr/>
            <p:nvPr/>
          </p:nvPicPr>
          <p:blipFill>
            <a:blip r:embed="rId5" cstate="print"/>
            <a:stretch>
              <a:fillRect/>
            </a:stretch>
          </p:blipFill>
          <p:spPr>
            <a:xfrm>
              <a:off x="10776204" y="5737859"/>
              <a:ext cx="1277111" cy="1120139"/>
            </a:xfrm>
            <a:prstGeom prst="rect">
              <a:avLst/>
            </a:prstGeom>
          </p:spPr>
        </p:pic>
        <p:pic>
          <p:nvPicPr>
            <p:cNvPr id="10" name="object 10"/>
            <p:cNvPicPr/>
            <p:nvPr/>
          </p:nvPicPr>
          <p:blipFill>
            <a:blip r:embed="rId6" cstate="print"/>
            <a:stretch>
              <a:fillRect/>
            </a:stretch>
          </p:blipFill>
          <p:spPr>
            <a:xfrm>
              <a:off x="8744712" y="1042416"/>
              <a:ext cx="3087624" cy="2436876"/>
            </a:xfrm>
            <a:prstGeom prst="rect">
              <a:avLst/>
            </a:prstGeom>
          </p:spPr>
        </p:pic>
        <p:pic>
          <p:nvPicPr>
            <p:cNvPr id="11" name="object 11"/>
            <p:cNvPicPr/>
            <p:nvPr/>
          </p:nvPicPr>
          <p:blipFill>
            <a:blip r:embed="rId7" cstate="print"/>
            <a:stretch>
              <a:fillRect/>
            </a:stretch>
          </p:blipFill>
          <p:spPr>
            <a:xfrm>
              <a:off x="10890504" y="5138928"/>
              <a:ext cx="1048511" cy="1046988"/>
            </a:xfrm>
            <a:prstGeom prst="rect">
              <a:avLst/>
            </a:prstGeom>
          </p:spPr>
        </p:pic>
        <p:pic>
          <p:nvPicPr>
            <p:cNvPr id="12" name="object 12"/>
            <p:cNvPicPr/>
            <p:nvPr/>
          </p:nvPicPr>
          <p:blipFill>
            <a:blip r:embed="rId8" cstate="print"/>
            <a:stretch>
              <a:fillRect/>
            </a:stretch>
          </p:blipFill>
          <p:spPr>
            <a:xfrm>
              <a:off x="10980420" y="3680459"/>
              <a:ext cx="812292" cy="1257300"/>
            </a:xfrm>
            <a:prstGeom prst="rect">
              <a:avLst/>
            </a:prstGeom>
          </p:spPr>
        </p:pic>
        <p:sp>
          <p:nvSpPr>
            <p:cNvPr id="13" name="object 13"/>
            <p:cNvSpPr/>
            <p:nvPr/>
          </p:nvSpPr>
          <p:spPr>
            <a:xfrm>
              <a:off x="4864608" y="3048"/>
              <a:ext cx="5718175" cy="6855459"/>
            </a:xfrm>
            <a:custGeom>
              <a:avLst/>
              <a:gdLst/>
              <a:ahLst/>
              <a:cxnLst/>
              <a:rect l="l" t="t" r="r" b="b"/>
              <a:pathLst>
                <a:path w="5718175" h="6855459">
                  <a:moveTo>
                    <a:pt x="5718047" y="0"/>
                  </a:moveTo>
                  <a:lnTo>
                    <a:pt x="0" y="0"/>
                  </a:lnTo>
                  <a:lnTo>
                    <a:pt x="0" y="6854951"/>
                  </a:lnTo>
                  <a:lnTo>
                    <a:pt x="5718047" y="0"/>
                  </a:lnTo>
                  <a:close/>
                </a:path>
              </a:pathLst>
            </a:custGeom>
            <a:solidFill>
              <a:srgbClr val="FFFFFF"/>
            </a:solidFill>
          </p:spPr>
          <p:txBody>
            <a:bodyPr wrap="square" lIns="0" tIns="0" rIns="0" bIns="0" rtlCol="0"/>
            <a:lstStyle/>
            <a:p>
              <a:endParaRPr/>
            </a:p>
          </p:txBody>
        </p:sp>
        <p:sp>
          <p:nvSpPr>
            <p:cNvPr id="14" name="object 14"/>
            <p:cNvSpPr/>
            <p:nvPr/>
          </p:nvSpPr>
          <p:spPr>
            <a:xfrm>
              <a:off x="4864608" y="3048"/>
              <a:ext cx="5718175" cy="6855459"/>
            </a:xfrm>
            <a:custGeom>
              <a:avLst/>
              <a:gdLst/>
              <a:ahLst/>
              <a:cxnLst/>
              <a:rect l="l" t="t" r="r" b="b"/>
              <a:pathLst>
                <a:path w="5718175" h="6855459">
                  <a:moveTo>
                    <a:pt x="0" y="0"/>
                  </a:moveTo>
                  <a:lnTo>
                    <a:pt x="5718047" y="0"/>
                  </a:lnTo>
                  <a:lnTo>
                    <a:pt x="0" y="6854951"/>
                  </a:lnTo>
                  <a:lnTo>
                    <a:pt x="0" y="0"/>
                  </a:lnTo>
                  <a:close/>
                </a:path>
              </a:pathLst>
            </a:custGeom>
            <a:ln w="12700">
              <a:solidFill>
                <a:srgbClr val="FFFFFF"/>
              </a:solidFill>
            </a:ln>
          </p:spPr>
          <p:txBody>
            <a:bodyPr wrap="square" lIns="0" tIns="0" rIns="0" bIns="0" rtlCol="0"/>
            <a:lstStyle/>
            <a:p>
              <a:endParaRPr/>
            </a:p>
          </p:txBody>
        </p:sp>
        <p:sp>
          <p:nvSpPr>
            <p:cNvPr id="15" name="object 15"/>
            <p:cNvSpPr/>
            <p:nvPr/>
          </p:nvSpPr>
          <p:spPr>
            <a:xfrm>
              <a:off x="4826305" y="0"/>
              <a:ext cx="5756275" cy="6858000"/>
            </a:xfrm>
            <a:custGeom>
              <a:avLst/>
              <a:gdLst/>
              <a:ahLst/>
              <a:cxnLst/>
              <a:rect l="l" t="t" r="r" b="b"/>
              <a:pathLst>
                <a:path w="5756275" h="6858000">
                  <a:moveTo>
                    <a:pt x="5754904" y="0"/>
                  </a:moveTo>
                  <a:lnTo>
                    <a:pt x="5697158" y="0"/>
                  </a:lnTo>
                  <a:lnTo>
                    <a:pt x="0" y="6857996"/>
                  </a:lnTo>
                  <a:lnTo>
                    <a:pt x="59449" y="6857996"/>
                  </a:lnTo>
                  <a:lnTo>
                    <a:pt x="5755970" y="889"/>
                  </a:lnTo>
                  <a:lnTo>
                    <a:pt x="5754904" y="0"/>
                  </a:lnTo>
                  <a:close/>
                </a:path>
              </a:pathLst>
            </a:custGeom>
            <a:solidFill>
              <a:srgbClr val="DAE2F3"/>
            </a:solidFill>
          </p:spPr>
          <p:txBody>
            <a:bodyPr wrap="square" lIns="0" tIns="0" rIns="0" bIns="0" rtlCol="0"/>
            <a:lstStyle/>
            <a:p>
              <a:endParaRPr/>
            </a:p>
          </p:txBody>
        </p:sp>
        <p:sp>
          <p:nvSpPr>
            <p:cNvPr id="16" name="object 16"/>
            <p:cNvSpPr/>
            <p:nvPr/>
          </p:nvSpPr>
          <p:spPr>
            <a:xfrm>
              <a:off x="4826305" y="0"/>
              <a:ext cx="5756275" cy="6858000"/>
            </a:xfrm>
            <a:custGeom>
              <a:avLst/>
              <a:gdLst/>
              <a:ahLst/>
              <a:cxnLst/>
              <a:rect l="l" t="t" r="r" b="b"/>
              <a:pathLst>
                <a:path w="5756275" h="6858000">
                  <a:moveTo>
                    <a:pt x="5754904" y="0"/>
                  </a:moveTo>
                  <a:lnTo>
                    <a:pt x="5755970" y="889"/>
                  </a:lnTo>
                  <a:lnTo>
                    <a:pt x="59449" y="6857996"/>
                  </a:lnTo>
                </a:path>
                <a:path w="5756275" h="6858000">
                  <a:moveTo>
                    <a:pt x="0" y="6857996"/>
                  </a:moveTo>
                  <a:lnTo>
                    <a:pt x="5697158" y="0"/>
                  </a:lnTo>
                </a:path>
              </a:pathLst>
            </a:custGeom>
            <a:ln w="12700">
              <a:solidFill>
                <a:srgbClr val="DAE2F3"/>
              </a:solidFill>
            </a:ln>
          </p:spPr>
          <p:txBody>
            <a:bodyPr wrap="square" lIns="0" tIns="0" rIns="0" bIns="0" rtlCol="0"/>
            <a:lstStyle/>
            <a:p>
              <a:endParaRPr/>
            </a:p>
          </p:txBody>
        </p:sp>
      </p:grpSp>
      <p:grpSp>
        <p:nvGrpSpPr>
          <p:cNvPr id="17" name="object 17"/>
          <p:cNvGrpSpPr/>
          <p:nvPr/>
        </p:nvGrpSpPr>
        <p:grpSpPr>
          <a:xfrm>
            <a:off x="-28575" y="0"/>
            <a:ext cx="3584575" cy="6886575"/>
            <a:chOff x="-28575" y="0"/>
            <a:chExt cx="3584575" cy="6886575"/>
          </a:xfrm>
        </p:grpSpPr>
        <p:sp>
          <p:nvSpPr>
            <p:cNvPr id="18" name="object 18"/>
            <p:cNvSpPr/>
            <p:nvPr/>
          </p:nvSpPr>
          <p:spPr>
            <a:xfrm>
              <a:off x="0" y="0"/>
              <a:ext cx="0" cy="6855459"/>
            </a:xfrm>
            <a:custGeom>
              <a:avLst/>
              <a:gdLst/>
              <a:ahLst/>
              <a:cxnLst/>
              <a:rect l="l" t="t" r="r" b="b"/>
              <a:pathLst>
                <a:path h="6855459">
                  <a:moveTo>
                    <a:pt x="0" y="0"/>
                  </a:moveTo>
                  <a:lnTo>
                    <a:pt x="0" y="6855091"/>
                  </a:lnTo>
                </a:path>
              </a:pathLst>
            </a:custGeom>
            <a:ln w="57150">
              <a:solidFill>
                <a:srgbClr val="DAE2F3"/>
              </a:solidFill>
            </a:ln>
          </p:spPr>
          <p:txBody>
            <a:bodyPr wrap="square" lIns="0" tIns="0" rIns="0" bIns="0" rtlCol="0"/>
            <a:lstStyle/>
            <a:p>
              <a:endParaRPr/>
            </a:p>
          </p:txBody>
        </p:sp>
        <p:sp>
          <p:nvSpPr>
            <p:cNvPr id="19" name="object 19"/>
            <p:cNvSpPr/>
            <p:nvPr/>
          </p:nvSpPr>
          <p:spPr>
            <a:xfrm>
              <a:off x="0" y="6850379"/>
              <a:ext cx="835660" cy="7620"/>
            </a:xfrm>
            <a:custGeom>
              <a:avLst/>
              <a:gdLst/>
              <a:ahLst/>
              <a:cxnLst/>
              <a:rect l="l" t="t" r="r" b="b"/>
              <a:pathLst>
                <a:path w="835660" h="7620">
                  <a:moveTo>
                    <a:pt x="835523" y="7618"/>
                  </a:moveTo>
                  <a:lnTo>
                    <a:pt x="0" y="0"/>
                  </a:lnTo>
                </a:path>
              </a:pathLst>
            </a:custGeom>
            <a:ln w="57150">
              <a:solidFill>
                <a:srgbClr val="DAE2F3"/>
              </a:solidFill>
            </a:ln>
          </p:spPr>
          <p:txBody>
            <a:bodyPr wrap="square" lIns="0" tIns="0" rIns="0" bIns="0" rtlCol="0"/>
            <a:lstStyle/>
            <a:p>
              <a:endParaRPr/>
            </a:p>
          </p:txBody>
        </p:sp>
        <p:pic>
          <p:nvPicPr>
            <p:cNvPr id="20" name="object 20"/>
            <p:cNvPicPr/>
            <p:nvPr/>
          </p:nvPicPr>
          <p:blipFill>
            <a:blip r:embed="rId9" cstate="print"/>
            <a:stretch>
              <a:fillRect/>
            </a:stretch>
          </p:blipFill>
          <p:spPr>
            <a:xfrm>
              <a:off x="452627" y="504444"/>
              <a:ext cx="3102864" cy="475488"/>
            </a:xfrm>
            <a:prstGeom prst="rect">
              <a:avLst/>
            </a:prstGeom>
          </p:spPr>
        </p:pic>
      </p:grpSp>
      <p:sp>
        <p:nvSpPr>
          <p:cNvPr id="21" name="object 21"/>
          <p:cNvSpPr txBox="1"/>
          <p:nvPr/>
        </p:nvSpPr>
        <p:spPr>
          <a:xfrm>
            <a:off x="459740" y="1116330"/>
            <a:ext cx="3018155" cy="859851"/>
          </a:xfrm>
          <a:prstGeom prst="rect">
            <a:avLst/>
          </a:prstGeom>
        </p:spPr>
        <p:txBody>
          <a:bodyPr vert="horz" wrap="square" lIns="0" tIns="13335" rIns="0" bIns="0" rtlCol="0">
            <a:spAutoFit/>
          </a:bodyPr>
          <a:lstStyle/>
          <a:p>
            <a:pPr marL="12700" marR="5715">
              <a:lnSpc>
                <a:spcPct val="100000"/>
              </a:lnSpc>
              <a:spcBef>
                <a:spcPts val="105"/>
              </a:spcBef>
            </a:pPr>
            <a:r>
              <a:rPr sz="1100" dirty="0">
                <a:solidFill>
                  <a:srgbClr val="12679B"/>
                </a:solidFill>
                <a:latin typeface="Bahnschrift"/>
                <a:cs typeface="Bahnschrift"/>
              </a:rPr>
              <a:t>We</a:t>
            </a:r>
            <a:r>
              <a:rPr sz="1100" spc="345" dirty="0">
                <a:solidFill>
                  <a:srgbClr val="12679B"/>
                </a:solidFill>
                <a:latin typeface="Bahnschrift"/>
                <a:cs typeface="Bahnschrift"/>
              </a:rPr>
              <a:t> </a:t>
            </a:r>
            <a:r>
              <a:rPr sz="1100" dirty="0">
                <a:solidFill>
                  <a:srgbClr val="12679B"/>
                </a:solidFill>
                <a:latin typeface="Bahnschrift"/>
                <a:cs typeface="Bahnschrift"/>
              </a:rPr>
              <a:t>aspire</a:t>
            </a:r>
            <a:r>
              <a:rPr sz="1100" spc="350" dirty="0">
                <a:solidFill>
                  <a:srgbClr val="12679B"/>
                </a:solidFill>
                <a:latin typeface="Bahnschrift"/>
                <a:cs typeface="Bahnschrift"/>
              </a:rPr>
              <a:t> </a:t>
            </a:r>
            <a:r>
              <a:rPr sz="1100" dirty="0">
                <a:solidFill>
                  <a:srgbClr val="12679B"/>
                </a:solidFill>
                <a:latin typeface="Bahnschrift"/>
                <a:cs typeface="Bahnschrift"/>
              </a:rPr>
              <a:t>to</a:t>
            </a:r>
            <a:r>
              <a:rPr sz="1100" spc="355" dirty="0">
                <a:solidFill>
                  <a:srgbClr val="12679B"/>
                </a:solidFill>
                <a:latin typeface="Bahnschrift"/>
                <a:cs typeface="Bahnschrift"/>
              </a:rPr>
              <a:t> </a:t>
            </a:r>
            <a:r>
              <a:rPr sz="1100" dirty="0">
                <a:solidFill>
                  <a:srgbClr val="12679B"/>
                </a:solidFill>
                <a:latin typeface="Bahnschrift"/>
                <a:cs typeface="Bahnschrift"/>
              </a:rPr>
              <a:t>be</a:t>
            </a:r>
            <a:r>
              <a:rPr sz="1100" spc="345" dirty="0">
                <a:solidFill>
                  <a:srgbClr val="12679B"/>
                </a:solidFill>
                <a:latin typeface="Bahnschrift"/>
                <a:cs typeface="Bahnschrift"/>
              </a:rPr>
              <a:t> </a:t>
            </a:r>
            <a:r>
              <a:rPr sz="1100" dirty="0">
                <a:solidFill>
                  <a:srgbClr val="12679B"/>
                </a:solidFill>
                <a:latin typeface="Bahnschrift"/>
                <a:cs typeface="Bahnschrift"/>
              </a:rPr>
              <a:t>the</a:t>
            </a:r>
            <a:r>
              <a:rPr sz="1100" spc="335" dirty="0">
                <a:solidFill>
                  <a:srgbClr val="12679B"/>
                </a:solidFill>
                <a:latin typeface="Bahnschrift"/>
                <a:cs typeface="Bahnschrift"/>
              </a:rPr>
              <a:t> </a:t>
            </a:r>
            <a:r>
              <a:rPr sz="1100" dirty="0">
                <a:solidFill>
                  <a:srgbClr val="F3C512"/>
                </a:solidFill>
                <a:latin typeface="Bahnschrift"/>
                <a:cs typeface="Bahnschrift"/>
              </a:rPr>
              <a:t>LEADING</a:t>
            </a:r>
            <a:r>
              <a:rPr sz="1100" spc="350" dirty="0">
                <a:solidFill>
                  <a:srgbClr val="F3C512"/>
                </a:solidFill>
                <a:latin typeface="Bahnschrift"/>
                <a:cs typeface="Bahnschrift"/>
              </a:rPr>
              <a:t> </a:t>
            </a:r>
            <a:r>
              <a:rPr sz="1100" dirty="0">
                <a:solidFill>
                  <a:srgbClr val="F3C512"/>
                </a:solidFill>
                <a:latin typeface="Bahnschrift"/>
                <a:cs typeface="Bahnschrift"/>
              </a:rPr>
              <a:t>PROVIDERS</a:t>
            </a:r>
            <a:r>
              <a:rPr sz="1100" spc="355" dirty="0">
                <a:solidFill>
                  <a:srgbClr val="F3C512"/>
                </a:solidFill>
                <a:latin typeface="Bahnschrift"/>
                <a:cs typeface="Bahnschrift"/>
              </a:rPr>
              <a:t> </a:t>
            </a:r>
            <a:r>
              <a:rPr sz="1100" spc="-25" dirty="0">
                <a:solidFill>
                  <a:srgbClr val="12679B"/>
                </a:solidFill>
                <a:latin typeface="Bahnschrift"/>
                <a:cs typeface="Bahnschrift"/>
              </a:rPr>
              <a:t>of</a:t>
            </a:r>
            <a:r>
              <a:rPr sz="1100" spc="500" dirty="0">
                <a:solidFill>
                  <a:srgbClr val="12679B"/>
                </a:solidFill>
                <a:latin typeface="Bahnschrift"/>
                <a:cs typeface="Bahnschrift"/>
              </a:rPr>
              <a:t> </a:t>
            </a:r>
            <a:r>
              <a:rPr sz="1100" dirty="0">
                <a:solidFill>
                  <a:srgbClr val="FBBC17"/>
                </a:solidFill>
                <a:latin typeface="Bahnschrift"/>
                <a:cs typeface="Bahnschrift"/>
              </a:rPr>
              <a:t>INNOVATIVE</a:t>
            </a:r>
            <a:r>
              <a:rPr sz="1100" spc="250" dirty="0">
                <a:solidFill>
                  <a:srgbClr val="FBBC17"/>
                </a:solidFill>
                <a:latin typeface="Bahnschrift"/>
                <a:cs typeface="Bahnschrift"/>
              </a:rPr>
              <a:t> </a:t>
            </a:r>
            <a:r>
              <a:rPr sz="1100" dirty="0">
                <a:solidFill>
                  <a:srgbClr val="FBBC17"/>
                </a:solidFill>
                <a:latin typeface="Bahnschrift"/>
                <a:cs typeface="Bahnschrift"/>
              </a:rPr>
              <a:t>AND</a:t>
            </a:r>
            <a:r>
              <a:rPr sz="1100" spc="250" dirty="0">
                <a:solidFill>
                  <a:srgbClr val="FBBC17"/>
                </a:solidFill>
                <a:latin typeface="Bahnschrift"/>
                <a:cs typeface="Bahnschrift"/>
              </a:rPr>
              <a:t> </a:t>
            </a:r>
            <a:r>
              <a:rPr sz="1100" dirty="0">
                <a:solidFill>
                  <a:srgbClr val="FBBC17"/>
                </a:solidFill>
                <a:latin typeface="Bahnschrift"/>
                <a:cs typeface="Bahnschrift"/>
              </a:rPr>
              <a:t>IMPACTFUL</a:t>
            </a:r>
            <a:r>
              <a:rPr sz="1100" spc="235" dirty="0">
                <a:solidFill>
                  <a:srgbClr val="FBBC17"/>
                </a:solidFill>
                <a:latin typeface="Bahnschrift"/>
                <a:cs typeface="Bahnschrift"/>
              </a:rPr>
              <a:t> </a:t>
            </a:r>
            <a:r>
              <a:rPr sz="1100" dirty="0">
                <a:solidFill>
                  <a:srgbClr val="FBBC17"/>
                </a:solidFill>
                <a:latin typeface="Bahnschrift"/>
                <a:cs typeface="Bahnschrift"/>
              </a:rPr>
              <a:t>SOLUTIONS</a:t>
            </a:r>
            <a:r>
              <a:rPr sz="1100" spc="254" dirty="0">
                <a:solidFill>
                  <a:srgbClr val="FBBC17"/>
                </a:solidFill>
                <a:latin typeface="Bahnschrift"/>
                <a:cs typeface="Bahnschrift"/>
              </a:rPr>
              <a:t> </a:t>
            </a:r>
            <a:r>
              <a:rPr sz="1100" spc="-20" dirty="0">
                <a:solidFill>
                  <a:srgbClr val="12679B"/>
                </a:solidFill>
                <a:latin typeface="Bahnschrift"/>
                <a:cs typeface="Bahnschrift"/>
              </a:rPr>
              <a:t>that</a:t>
            </a:r>
            <a:r>
              <a:rPr lang="en-US" sz="1100" spc="-20" dirty="0">
                <a:latin typeface="Bahnschrift"/>
                <a:cs typeface="Bahnschrift"/>
              </a:rPr>
              <a:t> </a:t>
            </a:r>
            <a:r>
              <a:rPr sz="1100" dirty="0">
                <a:solidFill>
                  <a:srgbClr val="12679B"/>
                </a:solidFill>
                <a:latin typeface="Bahnschrift"/>
                <a:cs typeface="Bahnschrift"/>
              </a:rPr>
              <a:t>solve</a:t>
            </a:r>
            <a:r>
              <a:rPr sz="1100" spc="459" dirty="0">
                <a:solidFill>
                  <a:srgbClr val="12679B"/>
                </a:solidFill>
                <a:latin typeface="Bahnschrift"/>
                <a:cs typeface="Bahnschrift"/>
              </a:rPr>
              <a:t> </a:t>
            </a:r>
            <a:r>
              <a:rPr sz="1100" dirty="0">
                <a:solidFill>
                  <a:srgbClr val="12679B"/>
                </a:solidFill>
                <a:latin typeface="Bahnschrift"/>
                <a:cs typeface="Bahnschrift"/>
              </a:rPr>
              <a:t>diverse</a:t>
            </a:r>
            <a:r>
              <a:rPr sz="1100" spc="480" dirty="0">
                <a:solidFill>
                  <a:srgbClr val="12679B"/>
                </a:solidFill>
                <a:latin typeface="Bahnschrift"/>
                <a:cs typeface="Bahnschrift"/>
              </a:rPr>
              <a:t> </a:t>
            </a:r>
            <a:r>
              <a:rPr sz="1100" dirty="0">
                <a:solidFill>
                  <a:srgbClr val="12679B"/>
                </a:solidFill>
                <a:latin typeface="Bahnschrift"/>
                <a:cs typeface="Bahnschrift"/>
              </a:rPr>
              <a:t>and</a:t>
            </a:r>
            <a:r>
              <a:rPr sz="1100" spc="480" dirty="0">
                <a:solidFill>
                  <a:srgbClr val="12679B"/>
                </a:solidFill>
                <a:latin typeface="Bahnschrift"/>
                <a:cs typeface="Bahnschrift"/>
              </a:rPr>
              <a:t> </a:t>
            </a:r>
            <a:r>
              <a:rPr sz="1100" dirty="0">
                <a:solidFill>
                  <a:srgbClr val="12679B"/>
                </a:solidFill>
                <a:latin typeface="Bahnschrift"/>
                <a:cs typeface="Bahnschrift"/>
              </a:rPr>
              <a:t>complex</a:t>
            </a:r>
            <a:r>
              <a:rPr sz="1100" spc="480" dirty="0">
                <a:solidFill>
                  <a:srgbClr val="12679B"/>
                </a:solidFill>
                <a:latin typeface="Bahnschrift"/>
                <a:cs typeface="Bahnschrift"/>
              </a:rPr>
              <a:t> </a:t>
            </a:r>
            <a:r>
              <a:rPr sz="1100" dirty="0">
                <a:solidFill>
                  <a:srgbClr val="12679B"/>
                </a:solidFill>
                <a:latin typeface="Bahnschrift"/>
                <a:cs typeface="Bahnschrift"/>
              </a:rPr>
              <a:t>problems</a:t>
            </a:r>
            <a:r>
              <a:rPr sz="1100" spc="484" dirty="0">
                <a:solidFill>
                  <a:srgbClr val="12679B"/>
                </a:solidFill>
                <a:latin typeface="Bahnschrift"/>
                <a:cs typeface="Bahnschrift"/>
              </a:rPr>
              <a:t> </a:t>
            </a:r>
            <a:r>
              <a:rPr sz="1100" dirty="0">
                <a:solidFill>
                  <a:srgbClr val="12679B"/>
                </a:solidFill>
                <a:latin typeface="Bahnschrift"/>
                <a:cs typeface="Bahnschrift"/>
              </a:rPr>
              <a:t>in</a:t>
            </a:r>
            <a:r>
              <a:rPr sz="1100" spc="470" dirty="0">
                <a:solidFill>
                  <a:srgbClr val="12679B"/>
                </a:solidFill>
                <a:latin typeface="Bahnschrift"/>
                <a:cs typeface="Bahnschrift"/>
              </a:rPr>
              <a:t> </a:t>
            </a:r>
            <a:r>
              <a:rPr sz="1100" spc="-25" dirty="0">
                <a:solidFill>
                  <a:srgbClr val="12679B"/>
                </a:solidFill>
                <a:latin typeface="Bahnschrift"/>
                <a:cs typeface="Bahnschrift"/>
              </a:rPr>
              <a:t>the</a:t>
            </a:r>
            <a:r>
              <a:rPr lang="en-US" sz="1100" spc="-25" dirty="0">
                <a:latin typeface="Bahnschrift"/>
                <a:cs typeface="Bahnschrift"/>
              </a:rPr>
              <a:t> </a:t>
            </a:r>
            <a:r>
              <a:rPr sz="1100" dirty="0">
                <a:solidFill>
                  <a:srgbClr val="FBBC17"/>
                </a:solidFill>
                <a:latin typeface="Bahnschrift"/>
                <a:cs typeface="Bahnschrift"/>
              </a:rPr>
              <a:t>DIGITAL</a:t>
            </a:r>
            <a:r>
              <a:rPr sz="1100" spc="250" dirty="0">
                <a:solidFill>
                  <a:srgbClr val="FBBC17"/>
                </a:solidFill>
                <a:latin typeface="Bahnschrift"/>
                <a:cs typeface="Bahnschrift"/>
              </a:rPr>
              <a:t> </a:t>
            </a:r>
            <a:r>
              <a:rPr sz="1100" dirty="0">
                <a:solidFill>
                  <a:srgbClr val="FBBC17"/>
                </a:solidFill>
                <a:latin typeface="Bahnschrift"/>
                <a:cs typeface="Bahnschrift"/>
              </a:rPr>
              <a:t>PAYMENTS</a:t>
            </a:r>
            <a:r>
              <a:rPr sz="1100" spc="254" dirty="0">
                <a:solidFill>
                  <a:srgbClr val="FBBC17"/>
                </a:solidFill>
                <a:latin typeface="Bahnschrift"/>
                <a:cs typeface="Bahnschrift"/>
              </a:rPr>
              <a:t> </a:t>
            </a:r>
            <a:r>
              <a:rPr sz="1100" dirty="0">
                <a:solidFill>
                  <a:srgbClr val="12679B"/>
                </a:solidFill>
                <a:latin typeface="Bahnschrift"/>
                <a:cs typeface="Bahnschrift"/>
              </a:rPr>
              <a:t>and</a:t>
            </a:r>
            <a:r>
              <a:rPr sz="1100" spc="235" dirty="0">
                <a:solidFill>
                  <a:srgbClr val="12679B"/>
                </a:solidFill>
                <a:latin typeface="Bahnschrift"/>
                <a:cs typeface="Bahnschrift"/>
              </a:rPr>
              <a:t> </a:t>
            </a:r>
            <a:r>
              <a:rPr sz="1100" dirty="0">
                <a:solidFill>
                  <a:srgbClr val="FBBC17"/>
                </a:solidFill>
                <a:latin typeface="Bahnschrift"/>
                <a:cs typeface="Bahnschrift"/>
              </a:rPr>
              <a:t>FINANCIAL</a:t>
            </a:r>
            <a:r>
              <a:rPr sz="1100" spc="240" dirty="0">
                <a:solidFill>
                  <a:srgbClr val="FBBC17"/>
                </a:solidFill>
                <a:latin typeface="Bahnschrift"/>
                <a:cs typeface="Bahnschrift"/>
              </a:rPr>
              <a:t> </a:t>
            </a:r>
            <a:r>
              <a:rPr sz="1100" spc="-10" dirty="0">
                <a:solidFill>
                  <a:srgbClr val="FBBC17"/>
                </a:solidFill>
                <a:latin typeface="Bahnschrift"/>
                <a:cs typeface="Bahnschrift"/>
              </a:rPr>
              <a:t>SERVICES</a:t>
            </a:r>
            <a:r>
              <a:rPr lang="en-US" sz="1100" spc="-10" dirty="0">
                <a:latin typeface="Bahnschrift"/>
                <a:cs typeface="Bahnschrift"/>
              </a:rPr>
              <a:t> </a:t>
            </a:r>
            <a:r>
              <a:rPr sz="1100" dirty="0">
                <a:solidFill>
                  <a:srgbClr val="12679B"/>
                </a:solidFill>
                <a:latin typeface="Bahnschrift"/>
                <a:cs typeface="Bahnschrift"/>
              </a:rPr>
              <a:t>Sectors</a:t>
            </a:r>
            <a:r>
              <a:rPr sz="1100" spc="85" dirty="0">
                <a:solidFill>
                  <a:srgbClr val="12679B"/>
                </a:solidFill>
                <a:latin typeface="Bahnschrift"/>
                <a:cs typeface="Bahnschrift"/>
              </a:rPr>
              <a:t> </a:t>
            </a:r>
            <a:r>
              <a:rPr sz="1100" dirty="0">
                <a:solidFill>
                  <a:srgbClr val="12679B"/>
                </a:solidFill>
                <a:latin typeface="Bahnschrift"/>
                <a:cs typeface="Bahnschrift"/>
              </a:rPr>
              <a:t>the</a:t>
            </a:r>
            <a:r>
              <a:rPr sz="1100" spc="85" dirty="0">
                <a:solidFill>
                  <a:srgbClr val="12679B"/>
                </a:solidFill>
                <a:latin typeface="Bahnschrift"/>
                <a:cs typeface="Bahnschrift"/>
              </a:rPr>
              <a:t> </a:t>
            </a:r>
            <a:r>
              <a:rPr sz="1100" dirty="0">
                <a:solidFill>
                  <a:srgbClr val="12679B"/>
                </a:solidFill>
                <a:latin typeface="Bahnschrift"/>
                <a:cs typeface="Bahnschrift"/>
              </a:rPr>
              <a:t>World</a:t>
            </a:r>
            <a:r>
              <a:rPr sz="1100" spc="85" dirty="0">
                <a:solidFill>
                  <a:srgbClr val="12679B"/>
                </a:solidFill>
                <a:latin typeface="Bahnschrift"/>
                <a:cs typeface="Bahnschrift"/>
              </a:rPr>
              <a:t> </a:t>
            </a:r>
            <a:r>
              <a:rPr sz="1100" spc="-20" dirty="0">
                <a:solidFill>
                  <a:srgbClr val="12679B"/>
                </a:solidFill>
                <a:latin typeface="Bahnschrift"/>
                <a:cs typeface="Bahnschrift"/>
              </a:rPr>
              <a:t>Over.</a:t>
            </a:r>
            <a:endParaRPr sz="1100" dirty="0">
              <a:latin typeface="Bahnschrift"/>
              <a:cs typeface="Bahnschrift"/>
            </a:endParaRPr>
          </a:p>
        </p:txBody>
      </p:sp>
      <p:sp>
        <p:nvSpPr>
          <p:cNvPr id="24" name="Rectangle 23">
            <a:extLst>
              <a:ext uri="{FF2B5EF4-FFF2-40B4-BE49-F238E27FC236}">
                <a16:creationId xmlns:a16="http://schemas.microsoft.com/office/drawing/2014/main" id="{1BE827DA-F02C-617A-B5DC-69B7C875D67D}"/>
              </a:ext>
            </a:extLst>
          </p:cNvPr>
          <p:cNvSpPr/>
          <p:nvPr/>
        </p:nvSpPr>
        <p:spPr>
          <a:xfrm>
            <a:off x="321700" y="2260854"/>
            <a:ext cx="5123679" cy="299770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8100">
              <a:lnSpc>
                <a:spcPct val="100000"/>
              </a:lnSpc>
              <a:spcBef>
                <a:spcPts val="100"/>
              </a:spcBef>
            </a:pPr>
            <a:r>
              <a:rPr lang="en-US" sz="2800" spc="-130" dirty="0">
                <a:solidFill>
                  <a:srgbClr val="2E5496"/>
                </a:solidFill>
                <a:latin typeface="Bahnschrift"/>
                <a:cs typeface="Microsoft GothicNeo" panose="020B0500000101010101" pitchFamily="34" charset="-127"/>
              </a:rPr>
              <a:t>Open Connect Middleware</a:t>
            </a:r>
          </a:p>
          <a:p>
            <a:pPr marL="38100">
              <a:spcBef>
                <a:spcPts val="100"/>
              </a:spcBef>
            </a:pPr>
            <a:r>
              <a:rPr lang="en-US" dirty="0">
                <a:solidFill>
                  <a:srgbClr val="FCBD17"/>
                </a:solidFill>
                <a:latin typeface="Bahnschrift" panose="020B0502040204020203" pitchFamily="34" charset="0"/>
              </a:rPr>
              <a:t>Integrated Middleware Platform.</a:t>
            </a:r>
          </a:p>
          <a:p>
            <a:pPr marL="38100">
              <a:lnSpc>
                <a:spcPct val="100000"/>
              </a:lnSpc>
              <a:spcBef>
                <a:spcPts val="100"/>
              </a:spcBef>
            </a:pPr>
            <a:endParaRPr lang="en-US" sz="2800" spc="-130" dirty="0">
              <a:solidFill>
                <a:srgbClr val="2E5496"/>
              </a:solidFill>
              <a:latin typeface="Bahnschrift"/>
              <a:cs typeface="Microsoft GothicNeo" panose="020B0500000101010101" pitchFamily="34" charset="-127"/>
            </a:endParaRPr>
          </a:p>
          <a:p>
            <a:pPr marL="38100">
              <a:lnSpc>
                <a:spcPct val="100000"/>
              </a:lnSpc>
              <a:spcBef>
                <a:spcPts val="100"/>
              </a:spcBef>
            </a:pPr>
            <a:endParaRPr lang="en-US" sz="2000" dirty="0">
              <a:latin typeface="Bahnschrift"/>
              <a:cs typeface="Microsoft GothicNeo" panose="020B0500000101010101" pitchFamily="34"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97503-60AA-68E3-9CF9-5BA451938430}"/>
              </a:ext>
            </a:extLst>
          </p:cNvPr>
          <p:cNvSpPr/>
          <p:nvPr/>
        </p:nvSpPr>
        <p:spPr>
          <a:xfrm>
            <a:off x="-1" y="0"/>
            <a:ext cx="12192001" cy="6863308"/>
          </a:xfrm>
          <a:prstGeom prst="rect">
            <a:avLst/>
          </a:prstGeom>
          <a:solidFill>
            <a:srgbClr val="10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OPEN CONNECT CASE STUDY</a:t>
            </a:r>
          </a:p>
        </p:txBody>
      </p:sp>
      <p:sp>
        <p:nvSpPr>
          <p:cNvPr id="13" name="Footer Placeholder 12">
            <a:extLst>
              <a:ext uri="{FF2B5EF4-FFF2-40B4-BE49-F238E27FC236}">
                <a16:creationId xmlns:a16="http://schemas.microsoft.com/office/drawing/2014/main" id="{172890D7-1C46-E11F-2D32-6E7B45FC56F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PAYSYS Middleware</a:t>
            </a:r>
            <a:endParaRPr kumimoji="0" lang="en-PK" sz="1400" b="1" i="0" u="none" strike="noStrike" kern="1200" cap="none" spc="0" normalizeH="0" baseline="0" noProof="0" dirty="0">
              <a:ln>
                <a:noFill/>
              </a:ln>
              <a:solidFill>
                <a:prstClr val="white">
                  <a:lumMod val="75000"/>
                </a:prstClr>
              </a:solidFill>
              <a:effectLst/>
              <a:uLnTx/>
              <a:uFillTx/>
              <a:latin typeface="Bahnschrift" panose="020B0502040204020203" pitchFamily="34" charset="0"/>
              <a:ea typeface="+mn-ea"/>
              <a:cs typeface="+mn-cs"/>
            </a:endParaRPr>
          </a:p>
        </p:txBody>
      </p:sp>
      <p:pic>
        <p:nvPicPr>
          <p:cNvPr id="3" name="object 20">
            <a:extLst>
              <a:ext uri="{FF2B5EF4-FFF2-40B4-BE49-F238E27FC236}">
                <a16:creationId xmlns:a16="http://schemas.microsoft.com/office/drawing/2014/main" id="{5CE0E1FB-A99C-92C4-9AF6-ABB01466D950}"/>
              </a:ext>
            </a:extLst>
          </p:cNvPr>
          <p:cNvPicPr/>
          <p:nvPr/>
        </p:nvPicPr>
        <p:blipFill>
          <a:blip r:embed="rId2" cstate="print"/>
          <a:stretch>
            <a:fillRect/>
          </a:stretch>
        </p:blipFill>
        <p:spPr>
          <a:xfrm>
            <a:off x="106531" y="6410695"/>
            <a:ext cx="2574525" cy="365126"/>
          </a:xfrm>
          <a:prstGeom prst="rect">
            <a:avLst/>
          </a:prstGeom>
        </p:spPr>
      </p:pic>
    </p:spTree>
    <p:extLst>
      <p:ext uri="{BB962C8B-B14F-4D97-AF65-F5344CB8AC3E}">
        <p14:creationId xmlns:p14="http://schemas.microsoft.com/office/powerpoint/2010/main" val="129618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94020A-55B8-47F7-825A-7CB146ABCB1D}"/>
              </a:ext>
            </a:extLst>
          </p:cNvPr>
          <p:cNvSpPr/>
          <p:nvPr/>
        </p:nvSpPr>
        <p:spPr>
          <a:xfrm>
            <a:off x="12126117" y="0"/>
            <a:ext cx="65884"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BF188D62-9B8E-4589-A133-AF4D14843FE6}"/>
              </a:ext>
            </a:extLst>
          </p:cNvPr>
          <p:cNvSpPr/>
          <p:nvPr/>
        </p:nvSpPr>
        <p:spPr>
          <a:xfrm>
            <a:off x="12062304" y="0"/>
            <a:ext cx="45719"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9F7C49C8-4B72-CC56-991D-881384B9C757}"/>
              </a:ext>
            </a:extLst>
          </p:cNvPr>
          <p:cNvSpPr txBox="1"/>
          <p:nvPr/>
        </p:nvSpPr>
        <p:spPr>
          <a:xfrm>
            <a:off x="327040" y="177282"/>
            <a:ext cx="8964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a:solidFill>
                  <a:srgbClr val="4472C4">
                    <a:lumMod val="75000"/>
                  </a:srgbClr>
                </a:solidFill>
                <a:latin typeface="Bahnschrift SemiBold SemiConden" panose="020B0502040204020203" pitchFamily="34" charset="0"/>
                <a:ea typeface="+mn-ea"/>
                <a:cs typeface="+mn-cs"/>
              </a:rPr>
              <a:t>Open Connect Case Study</a:t>
            </a:r>
            <a:endParaRPr kumimoji="0" lang="en-US" sz="2800" b="0" i="0" u="none" strike="noStrike" kern="1200" cap="none" spc="0" normalizeH="0" baseline="0" noProof="0" dirty="0">
              <a:ln>
                <a:noFill/>
              </a:ln>
              <a:solidFill>
                <a:srgbClr val="4472C4">
                  <a:lumMod val="75000"/>
                </a:srgbClr>
              </a:solidFill>
              <a:effectLst/>
              <a:uLnTx/>
              <a:uFillTx/>
              <a:latin typeface="Bahnschrift SemiBold SemiConden" panose="020B0502040204020203" pitchFamily="34" charset="0"/>
              <a:ea typeface="+mn-ea"/>
              <a:cs typeface="+mn-cs"/>
            </a:endParaRPr>
          </a:p>
        </p:txBody>
      </p:sp>
      <p:sp>
        <p:nvSpPr>
          <p:cNvPr id="5" name="TextBox 4">
            <a:extLst>
              <a:ext uri="{FF2B5EF4-FFF2-40B4-BE49-F238E27FC236}">
                <a16:creationId xmlns:a16="http://schemas.microsoft.com/office/drawing/2014/main" id="{63E0A0D7-DCA9-A85E-12CE-EEAC567E17ED}"/>
              </a:ext>
            </a:extLst>
          </p:cNvPr>
          <p:cNvSpPr txBox="1"/>
          <p:nvPr/>
        </p:nvSpPr>
        <p:spPr>
          <a:xfrm>
            <a:off x="327040" y="638947"/>
            <a:ext cx="89648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Bahnschrift Light SemiCondensed" panose="020B0502040204020203" pitchFamily="34" charset="0"/>
              </a:rPr>
              <a:t>Digital Bank </a:t>
            </a:r>
            <a:r>
              <a:rPr kumimoji="0" lang="en-US" sz="1800" b="0" i="0" u="none" strike="noStrike" kern="0" cap="none" spc="0" normalizeH="0" baseline="0" noProof="0" dirty="0">
                <a:ln>
                  <a:noFill/>
                </a:ln>
                <a:solidFill>
                  <a:prstClr val="black"/>
                </a:solidFill>
                <a:effectLst/>
                <a:uLnTx/>
                <a:uFillTx/>
                <a:latin typeface="Bahnschrift Light SemiCondensed" panose="020B0502040204020203" pitchFamily="34" charset="0"/>
              </a:rPr>
              <a:t>Case Study</a:t>
            </a:r>
            <a:endParaRPr kumimoji="0" lang="en-US" sz="1800" b="0" i="0" u="none" strike="noStrike" kern="1200" cap="none" spc="0" normalizeH="0" baseline="0" noProof="0" dirty="0">
              <a:ln>
                <a:noFill/>
              </a:ln>
              <a:solidFill>
                <a:prstClr val="black"/>
              </a:solidFill>
              <a:effectLst/>
              <a:uLnTx/>
              <a:uFillTx/>
              <a:latin typeface="Bahnschrift Light SemiCondensed" panose="020B0502040204020203" pitchFamily="34" charset="0"/>
              <a:ea typeface="+mn-ea"/>
              <a:cs typeface="+mn-cs"/>
            </a:endParaRPr>
          </a:p>
        </p:txBody>
      </p:sp>
      <p:sp>
        <p:nvSpPr>
          <p:cNvPr id="6" name="Rectangle 5">
            <a:extLst>
              <a:ext uri="{FF2B5EF4-FFF2-40B4-BE49-F238E27FC236}">
                <a16:creationId xmlns:a16="http://schemas.microsoft.com/office/drawing/2014/main" id="{A8CC725F-6AB2-E003-676E-DD76D9CBA556}"/>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Logo&#10;&#10;Description automatically generated">
            <a:extLst>
              <a:ext uri="{FF2B5EF4-FFF2-40B4-BE49-F238E27FC236}">
                <a16:creationId xmlns:a16="http://schemas.microsoft.com/office/drawing/2014/main" id="{B22E8F92-40D7-88AF-180E-93C30E4047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061"/>
          <a:stretch/>
        </p:blipFill>
        <p:spPr>
          <a:xfrm>
            <a:off x="9452060" y="165042"/>
            <a:ext cx="2571988" cy="479277"/>
          </a:xfrm>
          <a:prstGeom prst="rect">
            <a:avLst/>
          </a:prstGeom>
        </p:spPr>
      </p:pic>
      <p:sp>
        <p:nvSpPr>
          <p:cNvPr id="2" name="Rectangle 56">
            <a:extLst>
              <a:ext uri="{FF2B5EF4-FFF2-40B4-BE49-F238E27FC236}">
                <a16:creationId xmlns:a16="http://schemas.microsoft.com/office/drawing/2014/main" id="{E8425688-5CEE-5E8B-BB6B-9F724644A328}"/>
              </a:ext>
            </a:extLst>
          </p:cNvPr>
          <p:cNvSpPr/>
          <p:nvPr/>
        </p:nvSpPr>
        <p:spPr>
          <a:xfrm>
            <a:off x="1712068" y="3063810"/>
            <a:ext cx="3387358" cy="3056019"/>
          </a:xfrm>
          <a:prstGeom prst="rect">
            <a:avLst/>
          </a:prstGeom>
          <a:solidFill>
            <a:sysClr val="window" lastClr="FFFFFF">
              <a:lumMod val="95000"/>
              <a:alpha val="30000"/>
            </a:sysClr>
          </a:solidFill>
          <a:ln w="25400" cap="flat" cmpd="sng" algn="ctr">
            <a:solidFill>
              <a:srgbClr val="FCBD17"/>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pic>
        <p:nvPicPr>
          <p:cNvPr id="3" name="Picture 57" descr="Logo  Description automatically generated">
            <a:extLst>
              <a:ext uri="{FF2B5EF4-FFF2-40B4-BE49-F238E27FC236}">
                <a16:creationId xmlns:a16="http://schemas.microsoft.com/office/drawing/2014/main" id="{8EBAFF95-85E1-67B9-BE41-1F9AEE003036}"/>
              </a:ext>
            </a:extLst>
          </p:cNvPr>
          <p:cNvPicPr>
            <a:picLocks noChangeAspect="1"/>
          </p:cNvPicPr>
          <p:nvPr/>
        </p:nvPicPr>
        <p:blipFill rotWithShape="1">
          <a:blip r:embed="rId4"/>
          <a:srcRect t="34020" b="34674"/>
          <a:stretch>
            <a:fillRect/>
          </a:stretch>
        </p:blipFill>
        <p:spPr>
          <a:xfrm>
            <a:off x="2090545" y="3063811"/>
            <a:ext cx="2634284" cy="520888"/>
          </a:xfrm>
          <a:prstGeom prst="rect">
            <a:avLst/>
          </a:prstGeom>
          <a:ln>
            <a:noFill/>
          </a:ln>
        </p:spPr>
      </p:pic>
      <p:sp>
        <p:nvSpPr>
          <p:cNvPr id="7" name="Rectangle 13">
            <a:extLst>
              <a:ext uri="{FF2B5EF4-FFF2-40B4-BE49-F238E27FC236}">
                <a16:creationId xmlns:a16="http://schemas.microsoft.com/office/drawing/2014/main" id="{5DEB9261-05D4-2FD7-0ACA-E13F3F11E455}"/>
              </a:ext>
            </a:extLst>
          </p:cNvPr>
          <p:cNvSpPr/>
          <p:nvPr/>
        </p:nvSpPr>
        <p:spPr>
          <a:xfrm>
            <a:off x="1823261" y="358469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Standard Rest API Interface</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9" name="Rectangle 14">
            <a:extLst>
              <a:ext uri="{FF2B5EF4-FFF2-40B4-BE49-F238E27FC236}">
                <a16:creationId xmlns:a16="http://schemas.microsoft.com/office/drawing/2014/main" id="{AF18E909-F3D3-3116-FFE8-3CCAD47B1EBF}"/>
              </a:ext>
            </a:extLst>
          </p:cNvPr>
          <p:cNvSpPr/>
          <p:nvPr/>
        </p:nvSpPr>
        <p:spPr>
          <a:xfrm>
            <a:off x="3449747" y="358469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Security Protocols (JWT, PKI, TLS)</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2" name="Rectangle 17">
            <a:extLst>
              <a:ext uri="{FF2B5EF4-FFF2-40B4-BE49-F238E27FC236}">
                <a16:creationId xmlns:a16="http://schemas.microsoft.com/office/drawing/2014/main" id="{119775AD-E57A-8ABB-C944-09D856D769AC}"/>
              </a:ext>
            </a:extLst>
          </p:cNvPr>
          <p:cNvSpPr/>
          <p:nvPr/>
        </p:nvSpPr>
        <p:spPr>
          <a:xfrm>
            <a:off x="1823261" y="407396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Remote Procedure Caller</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3" name="Rectangle 18">
            <a:extLst>
              <a:ext uri="{FF2B5EF4-FFF2-40B4-BE49-F238E27FC236}">
                <a16:creationId xmlns:a16="http://schemas.microsoft.com/office/drawing/2014/main" id="{D9348CF4-A550-3F10-E83A-12226C5E1E38}"/>
              </a:ext>
            </a:extLst>
          </p:cNvPr>
          <p:cNvSpPr/>
          <p:nvPr/>
        </p:nvSpPr>
        <p:spPr>
          <a:xfrm>
            <a:off x="3449747" y="407396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ISO20022 Interface</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4" name="Rectangle 19">
            <a:extLst>
              <a:ext uri="{FF2B5EF4-FFF2-40B4-BE49-F238E27FC236}">
                <a16:creationId xmlns:a16="http://schemas.microsoft.com/office/drawing/2014/main" id="{01601BC0-C48A-E0F0-A634-E9883F091770}"/>
              </a:ext>
            </a:extLst>
          </p:cNvPr>
          <p:cNvSpPr/>
          <p:nvPr/>
        </p:nvSpPr>
        <p:spPr>
          <a:xfrm>
            <a:off x="1823261" y="456323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Stored Procedure Caller</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5" name="Rectangle 20">
            <a:extLst>
              <a:ext uri="{FF2B5EF4-FFF2-40B4-BE49-F238E27FC236}">
                <a16:creationId xmlns:a16="http://schemas.microsoft.com/office/drawing/2014/main" id="{AF08D12B-8371-566F-8DFB-A8C58E241761}"/>
              </a:ext>
            </a:extLst>
          </p:cNvPr>
          <p:cNvSpPr/>
          <p:nvPr/>
        </p:nvSpPr>
        <p:spPr>
          <a:xfrm>
            <a:off x="3449747" y="4563239"/>
            <a:ext cx="1502527" cy="410204"/>
          </a:xfrm>
          <a:prstGeom prst="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API Caller (REST, SOAP)</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6" name="Rectangle 21">
            <a:extLst>
              <a:ext uri="{FF2B5EF4-FFF2-40B4-BE49-F238E27FC236}">
                <a16:creationId xmlns:a16="http://schemas.microsoft.com/office/drawing/2014/main" id="{D118723E-E5A2-6EE0-0BEA-0CBB225FC822}"/>
              </a:ext>
            </a:extLst>
          </p:cNvPr>
          <p:cNvSpPr/>
          <p:nvPr/>
        </p:nvSpPr>
        <p:spPr>
          <a:xfrm>
            <a:off x="1823261" y="5121726"/>
            <a:ext cx="1502527" cy="410204"/>
          </a:xfrm>
          <a:prstGeom prst="rect">
            <a:avLst/>
          </a:prstGeom>
          <a:solidFill>
            <a:srgbClr val="8064A2">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Transactional Data</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7" name="Rectangle 22">
            <a:extLst>
              <a:ext uri="{FF2B5EF4-FFF2-40B4-BE49-F238E27FC236}">
                <a16:creationId xmlns:a16="http://schemas.microsoft.com/office/drawing/2014/main" id="{D8F967CF-FDF5-79F5-BE67-44A76A26CF7A}"/>
              </a:ext>
            </a:extLst>
          </p:cNvPr>
          <p:cNvSpPr/>
          <p:nvPr/>
        </p:nvSpPr>
        <p:spPr>
          <a:xfrm>
            <a:off x="3449747" y="5121726"/>
            <a:ext cx="1502527" cy="410204"/>
          </a:xfrm>
          <a:prstGeom prst="rect">
            <a:avLst/>
          </a:prstGeom>
          <a:solidFill>
            <a:srgbClr val="8064A2">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Directory Service</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18" name="Rectangle 23">
            <a:extLst>
              <a:ext uri="{FF2B5EF4-FFF2-40B4-BE49-F238E27FC236}">
                <a16:creationId xmlns:a16="http://schemas.microsoft.com/office/drawing/2014/main" id="{6C7FC730-7F78-CDCF-0DD3-78C55687AD5F}"/>
              </a:ext>
            </a:extLst>
          </p:cNvPr>
          <p:cNvSpPr/>
          <p:nvPr/>
        </p:nvSpPr>
        <p:spPr>
          <a:xfrm>
            <a:off x="2654483" y="5618565"/>
            <a:ext cx="1502527" cy="410204"/>
          </a:xfrm>
          <a:prstGeom prst="rect">
            <a:avLst/>
          </a:prstGeom>
          <a:solidFill>
            <a:srgbClr val="8064A2">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Bahnschrift Light" panose="020B0502040204020203" pitchFamily="34" charset="0"/>
                <a:ea typeface="+mn-ea"/>
                <a:cs typeface="+mn-cs"/>
              </a:rPr>
              <a:t>Audit Logs</a:t>
            </a:r>
            <a:endParaRPr kumimoji="0" lang="en-US" sz="11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pic>
        <p:nvPicPr>
          <p:cNvPr id="19" name="Picture 2" descr="50 Centers Across India - Core Banking System Icon Clipart - Full Size  Clipart (#2181475) - PinClipart">
            <a:extLst>
              <a:ext uri="{FF2B5EF4-FFF2-40B4-BE49-F238E27FC236}">
                <a16:creationId xmlns:a16="http://schemas.microsoft.com/office/drawing/2014/main" id="{516CBFB0-7EE2-9319-DF38-290B58F5CCE8}"/>
              </a:ext>
            </a:extLst>
          </p:cNvPr>
          <p:cNvPicPr>
            <a:picLocks noChangeAspect="1" noChangeArrowheads="1"/>
          </p:cNvPicPr>
          <p:nvPr/>
        </p:nvPicPr>
        <p:blipFill>
          <a:blip r:embed="rId5"/>
          <a:srcRect/>
          <a:stretch>
            <a:fillRect/>
          </a:stretch>
        </p:blipFill>
        <p:spPr bwMode="auto">
          <a:xfrm>
            <a:off x="269870" y="4169260"/>
            <a:ext cx="871787" cy="871787"/>
          </a:xfrm>
          <a:prstGeom prst="rect">
            <a:avLst/>
          </a:prstGeom>
          <a:noFill/>
        </p:spPr>
      </p:pic>
      <p:pic>
        <p:nvPicPr>
          <p:cNvPr id="20" name="Picture 2" descr="Digital Financial Services (DFS)">
            <a:extLst>
              <a:ext uri="{FF2B5EF4-FFF2-40B4-BE49-F238E27FC236}">
                <a16:creationId xmlns:a16="http://schemas.microsoft.com/office/drawing/2014/main" id="{B03BF49B-CFCB-B769-534F-5BC6DD9B03EB}"/>
              </a:ext>
            </a:extLst>
          </p:cNvPr>
          <p:cNvPicPr>
            <a:picLocks noChangeAspect="1" noChangeArrowheads="1"/>
          </p:cNvPicPr>
          <p:nvPr/>
        </p:nvPicPr>
        <p:blipFill>
          <a:blip r:embed="rId6"/>
          <a:srcRect/>
          <a:stretch>
            <a:fillRect/>
          </a:stretch>
        </p:blipFill>
        <p:spPr bwMode="auto">
          <a:xfrm>
            <a:off x="5624975" y="4080134"/>
            <a:ext cx="952500" cy="981075"/>
          </a:xfrm>
          <a:prstGeom prst="rect">
            <a:avLst/>
          </a:prstGeom>
          <a:noFill/>
        </p:spPr>
      </p:pic>
      <p:cxnSp>
        <p:nvCxnSpPr>
          <p:cNvPr id="21" name="Straight Connector 27">
            <a:extLst>
              <a:ext uri="{FF2B5EF4-FFF2-40B4-BE49-F238E27FC236}">
                <a16:creationId xmlns:a16="http://schemas.microsoft.com/office/drawing/2014/main" id="{25EEC6E3-A1F6-FB2B-C868-7FCDD1ACD91C}"/>
              </a:ext>
            </a:extLst>
          </p:cNvPr>
          <p:cNvCxnSpPr>
            <a:cxnSpLocks/>
          </p:cNvCxnSpPr>
          <p:nvPr/>
        </p:nvCxnSpPr>
        <p:spPr>
          <a:xfrm rot="120000" flipV="1">
            <a:off x="1141656" y="4591820"/>
            <a:ext cx="548640" cy="13334"/>
          </a:xfrm>
          <a:prstGeom prst="line">
            <a:avLst/>
          </a:prstGeom>
          <a:noFill/>
          <a:ln w="38100" cap="flat" cmpd="sng" algn="ctr">
            <a:solidFill>
              <a:srgbClr val="FCBD17"/>
            </a:solidFill>
            <a:prstDash val="solid"/>
            <a:headEnd type="oval" w="med" len="med"/>
            <a:tailEnd type="oval" w="med" len="med"/>
          </a:ln>
          <a:effectLst/>
        </p:spPr>
      </p:cxnSp>
      <p:cxnSp>
        <p:nvCxnSpPr>
          <p:cNvPr id="22" name="Straight Connector 30">
            <a:extLst>
              <a:ext uri="{FF2B5EF4-FFF2-40B4-BE49-F238E27FC236}">
                <a16:creationId xmlns:a16="http://schemas.microsoft.com/office/drawing/2014/main" id="{65824173-4D44-6DD9-E1F1-619C95FA79B7}"/>
              </a:ext>
            </a:extLst>
          </p:cNvPr>
          <p:cNvCxnSpPr>
            <a:cxnSpLocks/>
          </p:cNvCxnSpPr>
          <p:nvPr/>
        </p:nvCxnSpPr>
        <p:spPr>
          <a:xfrm>
            <a:off x="5108992" y="4563238"/>
            <a:ext cx="548640" cy="1"/>
          </a:xfrm>
          <a:prstGeom prst="line">
            <a:avLst/>
          </a:prstGeom>
          <a:noFill/>
          <a:ln w="38100" cap="flat" cmpd="sng" algn="ctr">
            <a:solidFill>
              <a:srgbClr val="FCBD17"/>
            </a:solidFill>
            <a:prstDash val="solid"/>
            <a:headEnd type="oval" w="med" len="med"/>
            <a:tailEnd type="oval" w="med" len="med"/>
          </a:ln>
          <a:effectLst/>
        </p:spPr>
      </p:cxnSp>
      <p:sp>
        <p:nvSpPr>
          <p:cNvPr id="23" name="TextBox 31">
            <a:extLst>
              <a:ext uri="{FF2B5EF4-FFF2-40B4-BE49-F238E27FC236}">
                <a16:creationId xmlns:a16="http://schemas.microsoft.com/office/drawing/2014/main" id="{AB6871BC-E7C3-85F8-3535-1A1702074774}"/>
              </a:ext>
            </a:extLst>
          </p:cNvPr>
          <p:cNvSpPr txBox="1"/>
          <p:nvPr/>
        </p:nvSpPr>
        <p:spPr>
          <a:xfrm>
            <a:off x="76199" y="5095690"/>
            <a:ext cx="1298817"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Telenor Bank’s Core Banking </a:t>
            </a:r>
          </a:p>
        </p:txBody>
      </p:sp>
      <p:sp>
        <p:nvSpPr>
          <p:cNvPr id="24" name="Rectangle 5">
            <a:extLst>
              <a:ext uri="{FF2B5EF4-FFF2-40B4-BE49-F238E27FC236}">
                <a16:creationId xmlns:a16="http://schemas.microsoft.com/office/drawing/2014/main" id="{45AF5087-0D9D-33E4-CA6B-0E2D1C65A1A2}"/>
              </a:ext>
            </a:extLst>
          </p:cNvPr>
          <p:cNvSpPr/>
          <p:nvPr/>
        </p:nvSpPr>
        <p:spPr>
          <a:xfrm>
            <a:off x="87086" y="2945082"/>
            <a:ext cx="6999514" cy="3320142"/>
          </a:xfrm>
          <a:prstGeom prst="rect">
            <a:avLst/>
          </a:prstGeom>
          <a:noFill/>
          <a:ln w="25400" cap="flat" cmpd="sng" algn="ctr">
            <a:solidFill>
              <a:srgbClr val="1F497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5AFED3-BD75-9C2B-ADAE-82F2C3AD2CFA}"/>
              </a:ext>
            </a:extLst>
          </p:cNvPr>
          <p:cNvSpPr txBox="1"/>
          <p:nvPr/>
        </p:nvSpPr>
        <p:spPr>
          <a:xfrm>
            <a:off x="3283303" y="1575954"/>
            <a:ext cx="3803297" cy="116955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Bahnschrift Light" panose="020B0502040204020203" pitchFamily="34" charset="0"/>
              </a:rPr>
              <a:t>Telenor Easy Paisa Digital Bank has chosen us to implement Open Connect as the intermediary interface between their infrastructure and system.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Bahnschrift" panose="020B0502040204020203" pitchFamily="34" charset="0"/>
            </a:endParaRPr>
          </a:p>
        </p:txBody>
      </p:sp>
      <p:sp>
        <p:nvSpPr>
          <p:cNvPr id="27" name="Rectangle 5">
            <a:extLst>
              <a:ext uri="{FF2B5EF4-FFF2-40B4-BE49-F238E27FC236}">
                <a16:creationId xmlns:a16="http://schemas.microsoft.com/office/drawing/2014/main" id="{D931FB00-7F34-1190-DBB2-604532999BA3}"/>
              </a:ext>
            </a:extLst>
          </p:cNvPr>
          <p:cNvSpPr/>
          <p:nvPr/>
        </p:nvSpPr>
        <p:spPr>
          <a:xfrm>
            <a:off x="3265700" y="1557718"/>
            <a:ext cx="3820900" cy="1153212"/>
          </a:xfrm>
          <a:prstGeom prst="rect">
            <a:avLst/>
          </a:prstGeom>
          <a:noFill/>
          <a:ln w="25400" cap="flat" cmpd="sng" algn="ctr">
            <a:solidFill>
              <a:srgbClr val="1F497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165">
            <a:extLst>
              <a:ext uri="{FF2B5EF4-FFF2-40B4-BE49-F238E27FC236}">
                <a16:creationId xmlns:a16="http://schemas.microsoft.com/office/drawing/2014/main" id="{7FABF43E-0DEE-D44D-72BD-56FEA3FE29CB}"/>
              </a:ext>
            </a:extLst>
          </p:cNvPr>
          <p:cNvSpPr/>
          <p:nvPr/>
        </p:nvSpPr>
        <p:spPr>
          <a:xfrm>
            <a:off x="7243405" y="5900440"/>
            <a:ext cx="4872396" cy="362399"/>
          </a:xfrm>
          <a:prstGeom prst="rect">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Bahnschrift" panose="020B0502040204020203" pitchFamily="34" charset="0"/>
                <a:ea typeface="+mn-ea"/>
                <a:cs typeface="+mn-cs"/>
              </a:rPr>
              <a:t>TRANSACTIONAL THROUGHPUT OF SYSTEM</a:t>
            </a:r>
          </a:p>
        </p:txBody>
      </p:sp>
      <p:sp>
        <p:nvSpPr>
          <p:cNvPr id="29" name="Rectangle 166">
            <a:extLst>
              <a:ext uri="{FF2B5EF4-FFF2-40B4-BE49-F238E27FC236}">
                <a16:creationId xmlns:a16="http://schemas.microsoft.com/office/drawing/2014/main" id="{A1B9F39C-937B-15DF-FC8F-076ABFF17895}"/>
              </a:ext>
            </a:extLst>
          </p:cNvPr>
          <p:cNvSpPr/>
          <p:nvPr/>
        </p:nvSpPr>
        <p:spPr>
          <a:xfrm>
            <a:off x="7243406" y="4961636"/>
            <a:ext cx="978472" cy="362399"/>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ahnschrift" panose="020B0502040204020203" pitchFamily="34" charset="0"/>
                <a:ea typeface="+mn-ea"/>
                <a:cs typeface="+mn-cs"/>
              </a:rPr>
              <a:t>VOLUME</a:t>
            </a:r>
          </a:p>
        </p:txBody>
      </p:sp>
      <p:sp>
        <p:nvSpPr>
          <p:cNvPr id="30" name="Rectangle 167">
            <a:extLst>
              <a:ext uri="{FF2B5EF4-FFF2-40B4-BE49-F238E27FC236}">
                <a16:creationId xmlns:a16="http://schemas.microsoft.com/office/drawing/2014/main" id="{19F17B5F-90FE-C570-3B83-35553FA55249}"/>
              </a:ext>
            </a:extLst>
          </p:cNvPr>
          <p:cNvSpPr/>
          <p:nvPr/>
        </p:nvSpPr>
        <p:spPr>
          <a:xfrm>
            <a:off x="7243406" y="5421129"/>
            <a:ext cx="978472" cy="362399"/>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ahnschrift" panose="020B0502040204020203" pitchFamily="34" charset="0"/>
                <a:ea typeface="+mn-ea"/>
                <a:cs typeface="+mn-cs"/>
              </a:rPr>
              <a:t>VALUE</a:t>
            </a:r>
          </a:p>
        </p:txBody>
      </p:sp>
      <p:sp>
        <p:nvSpPr>
          <p:cNvPr id="31" name="Rectangle 168">
            <a:extLst>
              <a:ext uri="{FF2B5EF4-FFF2-40B4-BE49-F238E27FC236}">
                <a16:creationId xmlns:a16="http://schemas.microsoft.com/office/drawing/2014/main" id="{10D9A588-E9AF-C2F3-8B6F-B6E364114AD9}"/>
              </a:ext>
            </a:extLst>
          </p:cNvPr>
          <p:cNvSpPr/>
          <p:nvPr/>
        </p:nvSpPr>
        <p:spPr>
          <a:xfrm>
            <a:off x="8223622" y="4961636"/>
            <a:ext cx="3892180" cy="362399"/>
          </a:xfrm>
          <a:prstGeom prst="rect">
            <a:avLst/>
          </a:prstGeom>
          <a:solidFill>
            <a:srgbClr val="EEECE1">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Bahnschrift" panose="020B0502040204020203" pitchFamily="34" charset="0"/>
              <a:ea typeface="+mn-ea"/>
              <a:cs typeface="+mn-cs"/>
            </a:endParaRPr>
          </a:p>
        </p:txBody>
      </p:sp>
      <p:sp>
        <p:nvSpPr>
          <p:cNvPr id="32" name="Rectangle 169">
            <a:extLst>
              <a:ext uri="{FF2B5EF4-FFF2-40B4-BE49-F238E27FC236}">
                <a16:creationId xmlns:a16="http://schemas.microsoft.com/office/drawing/2014/main" id="{386BBA84-6549-0307-4CB8-5CC4A1340803}"/>
              </a:ext>
            </a:extLst>
          </p:cNvPr>
          <p:cNvSpPr/>
          <p:nvPr/>
        </p:nvSpPr>
        <p:spPr>
          <a:xfrm>
            <a:off x="8223622" y="5421129"/>
            <a:ext cx="3892180" cy="362399"/>
          </a:xfrm>
          <a:prstGeom prst="rect">
            <a:avLst/>
          </a:prstGeom>
          <a:solidFill>
            <a:srgbClr val="EEECE1">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Bahnschrift" panose="020B0502040204020203" pitchFamily="34" charset="0"/>
              <a:ea typeface="+mn-ea"/>
              <a:cs typeface="+mn-cs"/>
            </a:endParaRPr>
          </a:p>
        </p:txBody>
      </p:sp>
      <p:sp>
        <p:nvSpPr>
          <p:cNvPr id="33" name="Rectangle 170">
            <a:extLst>
              <a:ext uri="{FF2B5EF4-FFF2-40B4-BE49-F238E27FC236}">
                <a16:creationId xmlns:a16="http://schemas.microsoft.com/office/drawing/2014/main" id="{B28E25F9-2BE5-E57C-BFE3-A7903A5F08D8}"/>
              </a:ext>
            </a:extLst>
          </p:cNvPr>
          <p:cNvSpPr/>
          <p:nvPr/>
        </p:nvSpPr>
        <p:spPr>
          <a:xfrm>
            <a:off x="8331779" y="4427941"/>
            <a:ext cx="1130122" cy="1355587"/>
          </a:xfrm>
          <a:prstGeom prst="rect">
            <a:avLst/>
          </a:prstGeom>
          <a:solidFill>
            <a:srgbClr val="F79646">
              <a:alpha val="10000"/>
            </a:srgbClr>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Bahnschrift" panose="020B0502040204020203" pitchFamily="34" charset="0"/>
                <a:ea typeface="+mn-ea"/>
                <a:cs typeface="+mn-cs"/>
              </a:rPr>
              <a:t>DAILY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Bahnschrift" panose="020B0502040204020203" pitchFamily="34" charset="0"/>
              <a:ea typeface="+mn-ea"/>
              <a:cs typeface="+mn-cs"/>
            </a:endParaRPr>
          </a:p>
        </p:txBody>
      </p:sp>
      <p:sp>
        <p:nvSpPr>
          <p:cNvPr id="34" name="Rectangle 171">
            <a:extLst>
              <a:ext uri="{FF2B5EF4-FFF2-40B4-BE49-F238E27FC236}">
                <a16:creationId xmlns:a16="http://schemas.microsoft.com/office/drawing/2014/main" id="{9EEE391B-5A03-4F1C-2B6F-1270049E1222}"/>
              </a:ext>
            </a:extLst>
          </p:cNvPr>
          <p:cNvSpPr/>
          <p:nvPr/>
        </p:nvSpPr>
        <p:spPr>
          <a:xfrm>
            <a:off x="9658729" y="4427941"/>
            <a:ext cx="1130122" cy="1355586"/>
          </a:xfrm>
          <a:prstGeom prst="rect">
            <a:avLst/>
          </a:prstGeom>
          <a:solidFill>
            <a:srgbClr val="F79646">
              <a:alpha val="10000"/>
            </a:srgbClr>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Bahnschrift" panose="020B0502040204020203" pitchFamily="34" charset="0"/>
                <a:ea typeface="+mn-ea"/>
                <a:cs typeface="+mn-cs"/>
              </a:rPr>
              <a:t>MONTHLY</a:t>
            </a:r>
          </a:p>
        </p:txBody>
      </p:sp>
      <p:sp>
        <p:nvSpPr>
          <p:cNvPr id="35" name="Rectangle 172">
            <a:extLst>
              <a:ext uri="{FF2B5EF4-FFF2-40B4-BE49-F238E27FC236}">
                <a16:creationId xmlns:a16="http://schemas.microsoft.com/office/drawing/2014/main" id="{601223F7-8894-8069-9BAA-56761221DE8A}"/>
              </a:ext>
            </a:extLst>
          </p:cNvPr>
          <p:cNvSpPr/>
          <p:nvPr/>
        </p:nvSpPr>
        <p:spPr>
          <a:xfrm>
            <a:off x="10985679" y="4427941"/>
            <a:ext cx="1130122" cy="1355586"/>
          </a:xfrm>
          <a:prstGeom prst="rect">
            <a:avLst/>
          </a:prstGeom>
          <a:solidFill>
            <a:srgbClr val="F79646">
              <a:alpha val="10000"/>
            </a:srgbClr>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Bahnschrift" panose="020B0502040204020203" pitchFamily="34" charset="0"/>
                <a:ea typeface="+mn-ea"/>
                <a:cs typeface="+mn-cs"/>
              </a:rPr>
              <a:t>TO DATE</a:t>
            </a:r>
          </a:p>
        </p:txBody>
      </p:sp>
      <p:sp>
        <p:nvSpPr>
          <p:cNvPr id="36" name="TextBox 160">
            <a:extLst>
              <a:ext uri="{FF2B5EF4-FFF2-40B4-BE49-F238E27FC236}">
                <a16:creationId xmlns:a16="http://schemas.microsoft.com/office/drawing/2014/main" id="{4A19F032-6543-3757-0D9F-CF2ECF96D14F}"/>
              </a:ext>
            </a:extLst>
          </p:cNvPr>
          <p:cNvSpPr txBox="1"/>
          <p:nvPr/>
        </p:nvSpPr>
        <p:spPr>
          <a:xfrm>
            <a:off x="8331779" y="4961636"/>
            <a:ext cx="113012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750,000+</a:t>
            </a:r>
          </a:p>
        </p:txBody>
      </p:sp>
      <p:sp>
        <p:nvSpPr>
          <p:cNvPr id="37" name="TextBox 174">
            <a:extLst>
              <a:ext uri="{FF2B5EF4-FFF2-40B4-BE49-F238E27FC236}">
                <a16:creationId xmlns:a16="http://schemas.microsoft.com/office/drawing/2014/main" id="{29E3F768-976D-3DC0-FDFE-0400E0CE13B6}"/>
              </a:ext>
            </a:extLst>
          </p:cNvPr>
          <p:cNvSpPr txBox="1"/>
          <p:nvPr/>
        </p:nvSpPr>
        <p:spPr>
          <a:xfrm>
            <a:off x="8029015" y="5435082"/>
            <a:ext cx="176110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7 Million+ USD</a:t>
            </a:r>
          </a:p>
        </p:txBody>
      </p:sp>
      <p:sp>
        <p:nvSpPr>
          <p:cNvPr id="38" name="TextBox 175">
            <a:extLst>
              <a:ext uri="{FF2B5EF4-FFF2-40B4-BE49-F238E27FC236}">
                <a16:creationId xmlns:a16="http://schemas.microsoft.com/office/drawing/2014/main" id="{1142D383-3874-A1D5-62F2-3F61EA4F0F39}"/>
              </a:ext>
            </a:extLst>
          </p:cNvPr>
          <p:cNvSpPr txBox="1"/>
          <p:nvPr/>
        </p:nvSpPr>
        <p:spPr>
          <a:xfrm>
            <a:off x="9648413" y="4977109"/>
            <a:ext cx="1130122"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23 Million+</a:t>
            </a:r>
          </a:p>
        </p:txBody>
      </p:sp>
      <p:sp>
        <p:nvSpPr>
          <p:cNvPr id="39" name="TextBox 176">
            <a:extLst>
              <a:ext uri="{FF2B5EF4-FFF2-40B4-BE49-F238E27FC236}">
                <a16:creationId xmlns:a16="http://schemas.microsoft.com/office/drawing/2014/main" id="{643852DD-A7D4-2BDF-137B-7071F8C00484}"/>
              </a:ext>
            </a:extLst>
          </p:cNvPr>
          <p:cNvSpPr txBox="1"/>
          <p:nvPr/>
        </p:nvSpPr>
        <p:spPr>
          <a:xfrm>
            <a:off x="9463645" y="5452796"/>
            <a:ext cx="1523547"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197 Million+ USD</a:t>
            </a:r>
          </a:p>
        </p:txBody>
      </p:sp>
      <p:sp>
        <p:nvSpPr>
          <p:cNvPr id="40" name="TextBox 179">
            <a:extLst>
              <a:ext uri="{FF2B5EF4-FFF2-40B4-BE49-F238E27FC236}">
                <a16:creationId xmlns:a16="http://schemas.microsoft.com/office/drawing/2014/main" id="{64B06AC5-0FA0-CDF8-D86D-DE66AB149FC7}"/>
              </a:ext>
            </a:extLst>
          </p:cNvPr>
          <p:cNvSpPr txBox="1"/>
          <p:nvPr/>
        </p:nvSpPr>
        <p:spPr>
          <a:xfrm>
            <a:off x="10908463" y="4963214"/>
            <a:ext cx="1337267"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185 Millions+</a:t>
            </a:r>
          </a:p>
        </p:txBody>
      </p:sp>
      <p:sp>
        <p:nvSpPr>
          <p:cNvPr id="41" name="TextBox 180">
            <a:extLst>
              <a:ext uri="{FF2B5EF4-FFF2-40B4-BE49-F238E27FC236}">
                <a16:creationId xmlns:a16="http://schemas.microsoft.com/office/drawing/2014/main" id="{F437115D-B038-E4EA-5869-333DE68AB0D3}"/>
              </a:ext>
            </a:extLst>
          </p:cNvPr>
          <p:cNvSpPr txBox="1"/>
          <p:nvPr/>
        </p:nvSpPr>
        <p:spPr>
          <a:xfrm>
            <a:off x="10741687" y="5452558"/>
            <a:ext cx="150404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2 Billion+ USD</a:t>
            </a:r>
          </a:p>
        </p:txBody>
      </p:sp>
      <p:sp>
        <p:nvSpPr>
          <p:cNvPr id="42" name="Rectangle 5">
            <a:extLst>
              <a:ext uri="{FF2B5EF4-FFF2-40B4-BE49-F238E27FC236}">
                <a16:creationId xmlns:a16="http://schemas.microsoft.com/office/drawing/2014/main" id="{0818BE03-1CCC-573E-576F-264EEE3844C3}"/>
              </a:ext>
            </a:extLst>
          </p:cNvPr>
          <p:cNvSpPr/>
          <p:nvPr/>
        </p:nvSpPr>
        <p:spPr>
          <a:xfrm>
            <a:off x="7269661" y="1288639"/>
            <a:ext cx="4698953" cy="2040385"/>
          </a:xfrm>
          <a:prstGeom prst="rect">
            <a:avLst/>
          </a:prstGeom>
          <a:noFill/>
          <a:ln w="25400" cap="flat" cmpd="sng" algn="ctr">
            <a:solidFill>
              <a:srgbClr val="1F497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3" name="Graphic 42" descr="Social distancing outline">
            <a:extLst>
              <a:ext uri="{FF2B5EF4-FFF2-40B4-BE49-F238E27FC236}">
                <a16:creationId xmlns:a16="http://schemas.microsoft.com/office/drawing/2014/main" id="{0C6AAEFE-536F-6B95-111D-BD4A2D6E584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6122" y="1911409"/>
            <a:ext cx="614714" cy="614714"/>
          </a:xfrm>
          <a:prstGeom prst="rect">
            <a:avLst/>
          </a:prstGeom>
        </p:spPr>
      </p:pic>
      <p:pic>
        <p:nvPicPr>
          <p:cNvPr id="44" name="Picture 2" descr="request to pay Icon - Free PNG &amp; SVG 1834044 - Noun Project">
            <a:extLst>
              <a:ext uri="{FF2B5EF4-FFF2-40B4-BE49-F238E27FC236}">
                <a16:creationId xmlns:a16="http://schemas.microsoft.com/office/drawing/2014/main" id="{D1438A11-9C9B-D2B6-EC14-9BEB210FF7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77148" y="1940181"/>
            <a:ext cx="564751" cy="56475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con&#10;&#10;Description automatically generated">
            <a:extLst>
              <a:ext uri="{FF2B5EF4-FFF2-40B4-BE49-F238E27FC236}">
                <a16:creationId xmlns:a16="http://schemas.microsoft.com/office/drawing/2014/main" id="{C5DA66C8-87D4-B617-F59B-B0D8D1E855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71960" y="1876286"/>
            <a:ext cx="721935" cy="721935"/>
          </a:xfrm>
          <a:prstGeom prst="rect">
            <a:avLst/>
          </a:prstGeom>
        </p:spPr>
      </p:pic>
      <p:pic>
        <p:nvPicPr>
          <p:cNvPr id="46" name="Graphic 45" descr="Bank outline">
            <a:extLst>
              <a:ext uri="{FF2B5EF4-FFF2-40B4-BE49-F238E27FC236}">
                <a16:creationId xmlns:a16="http://schemas.microsoft.com/office/drawing/2014/main" id="{237AD72A-0EB6-C035-1758-6CE5B6A52A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0873" y="1981191"/>
            <a:ext cx="653412" cy="653412"/>
          </a:xfrm>
          <a:prstGeom prst="rect">
            <a:avLst/>
          </a:prstGeom>
        </p:spPr>
      </p:pic>
      <p:pic>
        <p:nvPicPr>
          <p:cNvPr id="47" name="Graphic 46" descr="Bank outline">
            <a:extLst>
              <a:ext uri="{FF2B5EF4-FFF2-40B4-BE49-F238E27FC236}">
                <a16:creationId xmlns:a16="http://schemas.microsoft.com/office/drawing/2014/main" id="{94D651EB-8ABC-40C5-64E9-A8FEAD9193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9922" y="2770088"/>
            <a:ext cx="475151" cy="475151"/>
          </a:xfrm>
          <a:prstGeom prst="rect">
            <a:avLst/>
          </a:prstGeom>
        </p:spPr>
      </p:pic>
      <p:pic>
        <p:nvPicPr>
          <p:cNvPr id="48" name="Graphic 47" descr="Bank outline">
            <a:extLst>
              <a:ext uri="{FF2B5EF4-FFF2-40B4-BE49-F238E27FC236}">
                <a16:creationId xmlns:a16="http://schemas.microsoft.com/office/drawing/2014/main" id="{435DC200-2CF3-F5B5-745D-FB09ACE7E5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9922" y="2251529"/>
            <a:ext cx="475151" cy="475151"/>
          </a:xfrm>
          <a:prstGeom prst="rect">
            <a:avLst/>
          </a:prstGeom>
        </p:spPr>
      </p:pic>
      <p:pic>
        <p:nvPicPr>
          <p:cNvPr id="49" name="Graphic 48" descr="Bank outline">
            <a:extLst>
              <a:ext uri="{FF2B5EF4-FFF2-40B4-BE49-F238E27FC236}">
                <a16:creationId xmlns:a16="http://schemas.microsoft.com/office/drawing/2014/main" id="{35EBFEC6-A346-8E3E-B6A4-2B3935F15C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9921" y="1743615"/>
            <a:ext cx="475151" cy="475151"/>
          </a:xfrm>
          <a:prstGeom prst="rect">
            <a:avLst/>
          </a:prstGeom>
        </p:spPr>
      </p:pic>
      <p:cxnSp>
        <p:nvCxnSpPr>
          <p:cNvPr id="50" name="Straight Connector 49">
            <a:extLst>
              <a:ext uri="{FF2B5EF4-FFF2-40B4-BE49-F238E27FC236}">
                <a16:creationId xmlns:a16="http://schemas.microsoft.com/office/drawing/2014/main" id="{576D0323-318B-28BA-435E-29B3F37066A1}"/>
              </a:ext>
            </a:extLst>
          </p:cNvPr>
          <p:cNvCxnSpPr>
            <a:endCxn id="49" idx="1"/>
          </p:cNvCxnSpPr>
          <p:nvPr/>
        </p:nvCxnSpPr>
        <p:spPr>
          <a:xfrm flipV="1">
            <a:off x="7904285" y="1981191"/>
            <a:ext cx="255636" cy="166226"/>
          </a:xfrm>
          <a:prstGeom prst="line">
            <a:avLst/>
          </a:prstGeom>
          <a:noFill/>
          <a:ln w="9525" cap="flat" cmpd="sng" algn="ctr">
            <a:solidFill>
              <a:sysClr val="windowText" lastClr="000000">
                <a:shade val="95000"/>
                <a:satMod val="105000"/>
              </a:sysClr>
            </a:solidFill>
            <a:prstDash val="solid"/>
          </a:ln>
          <a:effectLst/>
        </p:spPr>
      </p:cxnSp>
      <p:cxnSp>
        <p:nvCxnSpPr>
          <p:cNvPr id="51" name="Straight Connector 50">
            <a:extLst>
              <a:ext uri="{FF2B5EF4-FFF2-40B4-BE49-F238E27FC236}">
                <a16:creationId xmlns:a16="http://schemas.microsoft.com/office/drawing/2014/main" id="{4A7092D3-D35F-9909-01E0-7F87EED4B76B}"/>
              </a:ext>
            </a:extLst>
          </p:cNvPr>
          <p:cNvCxnSpPr>
            <a:cxnSpLocks/>
          </p:cNvCxnSpPr>
          <p:nvPr/>
        </p:nvCxnSpPr>
        <p:spPr>
          <a:xfrm rot="21360000" flipV="1">
            <a:off x="7876182" y="2391011"/>
            <a:ext cx="255636" cy="0"/>
          </a:xfrm>
          <a:prstGeom prst="line">
            <a:avLst/>
          </a:prstGeom>
          <a:noFill/>
          <a:ln w="9525" cap="flat" cmpd="sng" algn="ctr">
            <a:solidFill>
              <a:sysClr val="windowText" lastClr="000000">
                <a:shade val="95000"/>
                <a:satMod val="105000"/>
              </a:sysClr>
            </a:solidFill>
            <a:prstDash val="solid"/>
          </a:ln>
          <a:effectLst/>
        </p:spPr>
      </p:cxnSp>
      <p:cxnSp>
        <p:nvCxnSpPr>
          <p:cNvPr id="52" name="Straight Connector 51">
            <a:extLst>
              <a:ext uri="{FF2B5EF4-FFF2-40B4-BE49-F238E27FC236}">
                <a16:creationId xmlns:a16="http://schemas.microsoft.com/office/drawing/2014/main" id="{38EBD3EA-F778-9FF9-7D23-E945D2B87D16}"/>
              </a:ext>
            </a:extLst>
          </p:cNvPr>
          <p:cNvCxnSpPr/>
          <p:nvPr/>
        </p:nvCxnSpPr>
        <p:spPr>
          <a:xfrm>
            <a:off x="7876493" y="2634603"/>
            <a:ext cx="201605" cy="135485"/>
          </a:xfrm>
          <a:prstGeom prst="line">
            <a:avLst/>
          </a:prstGeom>
          <a:noFill/>
          <a:ln w="9525" cap="flat" cmpd="sng" algn="ctr">
            <a:solidFill>
              <a:sysClr val="windowText" lastClr="000000">
                <a:shade val="95000"/>
                <a:satMod val="105000"/>
              </a:sysClr>
            </a:solidFill>
            <a:prstDash val="solid"/>
          </a:ln>
          <a:effectLst/>
        </p:spPr>
      </p:cxnSp>
      <p:sp>
        <p:nvSpPr>
          <p:cNvPr id="53" name="TextBox 31">
            <a:extLst>
              <a:ext uri="{FF2B5EF4-FFF2-40B4-BE49-F238E27FC236}">
                <a16:creationId xmlns:a16="http://schemas.microsoft.com/office/drawing/2014/main" id="{7C4ACDFB-4D62-58D7-577A-CAED91E9DAA1}"/>
              </a:ext>
            </a:extLst>
          </p:cNvPr>
          <p:cNvSpPr txBox="1"/>
          <p:nvPr/>
        </p:nvSpPr>
        <p:spPr>
          <a:xfrm>
            <a:off x="8794070" y="2638304"/>
            <a:ext cx="1298817"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P2P</a:t>
            </a:r>
          </a:p>
        </p:txBody>
      </p:sp>
      <p:sp>
        <p:nvSpPr>
          <p:cNvPr id="54" name="TextBox 53">
            <a:extLst>
              <a:ext uri="{FF2B5EF4-FFF2-40B4-BE49-F238E27FC236}">
                <a16:creationId xmlns:a16="http://schemas.microsoft.com/office/drawing/2014/main" id="{40DC577B-E62D-93A3-31B2-932926AAF832}"/>
              </a:ext>
            </a:extLst>
          </p:cNvPr>
          <p:cNvSpPr txBox="1"/>
          <p:nvPr/>
        </p:nvSpPr>
        <p:spPr>
          <a:xfrm>
            <a:off x="7398006" y="1339376"/>
            <a:ext cx="4441460" cy="367640"/>
          </a:xfrm>
          <a:prstGeom prst="rect">
            <a:avLst/>
          </a:prstGeom>
          <a:solidFill>
            <a:srgbClr val="8064A2">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rPr>
              <a:t>USE CASES</a:t>
            </a:r>
          </a:p>
        </p:txBody>
      </p:sp>
      <p:sp>
        <p:nvSpPr>
          <p:cNvPr id="55" name="TextBox 31">
            <a:extLst>
              <a:ext uri="{FF2B5EF4-FFF2-40B4-BE49-F238E27FC236}">
                <a16:creationId xmlns:a16="http://schemas.microsoft.com/office/drawing/2014/main" id="{53696722-977A-4463-4ACD-5314BF08F7D8}"/>
              </a:ext>
            </a:extLst>
          </p:cNvPr>
          <p:cNvSpPr txBox="1"/>
          <p:nvPr/>
        </p:nvSpPr>
        <p:spPr>
          <a:xfrm>
            <a:off x="9820760" y="2618730"/>
            <a:ext cx="1298817"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Request To Pay</a:t>
            </a:r>
          </a:p>
        </p:txBody>
      </p:sp>
      <p:sp>
        <p:nvSpPr>
          <p:cNvPr id="56" name="TextBox 31">
            <a:extLst>
              <a:ext uri="{FF2B5EF4-FFF2-40B4-BE49-F238E27FC236}">
                <a16:creationId xmlns:a16="http://schemas.microsoft.com/office/drawing/2014/main" id="{6F7A4988-D2D9-CC15-3073-0E8F1D5CA858}"/>
              </a:ext>
            </a:extLst>
          </p:cNvPr>
          <p:cNvSpPr txBox="1"/>
          <p:nvPr/>
        </p:nvSpPr>
        <p:spPr>
          <a:xfrm>
            <a:off x="10883518" y="2608951"/>
            <a:ext cx="1298817"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Payment To Merchant </a:t>
            </a:r>
          </a:p>
        </p:txBody>
      </p:sp>
      <p:sp>
        <p:nvSpPr>
          <p:cNvPr id="57" name="TextBox 31">
            <a:extLst>
              <a:ext uri="{FF2B5EF4-FFF2-40B4-BE49-F238E27FC236}">
                <a16:creationId xmlns:a16="http://schemas.microsoft.com/office/drawing/2014/main" id="{E2F72E13-F8C9-C530-B1A9-1608BE7DAAA7}"/>
              </a:ext>
            </a:extLst>
          </p:cNvPr>
          <p:cNvSpPr txBox="1"/>
          <p:nvPr/>
        </p:nvSpPr>
        <p:spPr>
          <a:xfrm>
            <a:off x="6956274" y="2608951"/>
            <a:ext cx="1298817"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Bahnschrift" panose="020B0502040204020203" pitchFamily="34" charset="0"/>
              </a:rPr>
              <a:t>Bulk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Bahnschrift" panose="020B0502040204020203" pitchFamily="34" charset="0"/>
              </a:rPr>
              <a:t>Transfer</a:t>
            </a:r>
          </a:p>
        </p:txBody>
      </p:sp>
      <p:pic>
        <p:nvPicPr>
          <p:cNvPr id="58" name="Picture 2" descr="Easypaisa empowers users with 'Savings Pocket' for financial independence">
            <a:extLst>
              <a:ext uri="{FF2B5EF4-FFF2-40B4-BE49-F238E27FC236}">
                <a16:creationId xmlns:a16="http://schemas.microsoft.com/office/drawing/2014/main" id="{77104D6B-0308-45A1-D5C1-277B9F973D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031" y="1390341"/>
            <a:ext cx="1915574" cy="137343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31">
            <a:extLst>
              <a:ext uri="{FF2B5EF4-FFF2-40B4-BE49-F238E27FC236}">
                <a16:creationId xmlns:a16="http://schemas.microsoft.com/office/drawing/2014/main" id="{215842CF-7C5E-451D-B7FE-F6F25AB397CC}"/>
              </a:ext>
            </a:extLst>
          </p:cNvPr>
          <p:cNvSpPr txBox="1"/>
          <p:nvPr/>
        </p:nvSpPr>
        <p:spPr>
          <a:xfrm>
            <a:off x="5446591" y="5051213"/>
            <a:ext cx="1298817"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Bahnschrift" panose="020B0502040204020203" pitchFamily="34" charset="0"/>
              </a:rPr>
              <a:t>Instant Payment System</a:t>
            </a:r>
          </a:p>
        </p:txBody>
      </p:sp>
    </p:spTree>
    <p:extLst>
      <p:ext uri="{BB962C8B-B14F-4D97-AF65-F5344CB8AC3E}">
        <p14:creationId xmlns:p14="http://schemas.microsoft.com/office/powerpoint/2010/main" val="146217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1AA6DB9-A70F-497E-8CA6-CF009764299D}"/>
              </a:ext>
            </a:extLst>
          </p:cNvPr>
          <p:cNvGrpSpPr/>
          <p:nvPr/>
        </p:nvGrpSpPr>
        <p:grpSpPr>
          <a:xfrm>
            <a:off x="12046162" y="0"/>
            <a:ext cx="167953" cy="6858000"/>
            <a:chOff x="9397806" y="-1027616"/>
            <a:chExt cx="167953" cy="6858000"/>
          </a:xfrm>
        </p:grpSpPr>
        <p:sp>
          <p:nvSpPr>
            <p:cNvPr id="34" name="Rectangle 33">
              <a:extLst>
                <a:ext uri="{FF2B5EF4-FFF2-40B4-BE49-F238E27FC236}">
                  <a16:creationId xmlns:a16="http://schemas.microsoft.com/office/drawing/2014/main" id="{7AA648DC-99CA-4B58-A209-E3C098BE15D8}"/>
                </a:ext>
              </a:extLst>
            </p:cNvPr>
            <p:cNvSpPr/>
            <p:nvPr/>
          </p:nvSpPr>
          <p:spPr>
            <a:xfrm>
              <a:off x="9481783" y="-1027616"/>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B606BA6D-DDD2-4973-B345-9E42FDA859B5}"/>
                </a:ext>
              </a:extLst>
            </p:cNvPr>
            <p:cNvSpPr/>
            <p:nvPr/>
          </p:nvSpPr>
          <p:spPr>
            <a:xfrm>
              <a:off x="9397806" y="-1027616"/>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D45E2914-EDE3-9843-5657-A45EA2AA31C4}"/>
              </a:ext>
            </a:extLst>
          </p:cNvPr>
          <p:cNvSpPr txBox="1"/>
          <p:nvPr/>
        </p:nvSpPr>
        <p:spPr>
          <a:xfrm>
            <a:off x="327040" y="177282"/>
            <a:ext cx="8964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4F81BD">
                    <a:lumMod val="75000"/>
                  </a:srgbClr>
                </a:solidFill>
                <a:effectLst/>
                <a:uLnTx/>
                <a:uFillTx/>
                <a:latin typeface="Bahnschrift SemiBold SemiConden" panose="020B0502040204020203" pitchFamily="34" charset="0"/>
                <a:ea typeface="+mn-ea"/>
                <a:cs typeface="+mn-cs"/>
              </a:rPr>
              <a:t>Content</a:t>
            </a:r>
          </a:p>
        </p:txBody>
      </p:sp>
      <p:sp>
        <p:nvSpPr>
          <p:cNvPr id="4" name="Rectangle 3">
            <a:extLst>
              <a:ext uri="{FF2B5EF4-FFF2-40B4-BE49-F238E27FC236}">
                <a16:creationId xmlns:a16="http://schemas.microsoft.com/office/drawing/2014/main" id="{20EF71E5-20AB-CB69-5AFF-F0E28F9CE075}"/>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lumMod val="50000"/>
                </a:srgbClr>
              </a:solidFill>
              <a:effectLst/>
              <a:uLnTx/>
              <a:uFillTx/>
              <a:latin typeface="Calibri"/>
              <a:ea typeface="+mn-ea"/>
              <a:cs typeface="+mn-cs"/>
            </a:endParaRPr>
          </a:p>
        </p:txBody>
      </p:sp>
      <p:sp>
        <p:nvSpPr>
          <p:cNvPr id="9" name="TextBox 8">
            <a:extLst>
              <a:ext uri="{FF2B5EF4-FFF2-40B4-BE49-F238E27FC236}">
                <a16:creationId xmlns:a16="http://schemas.microsoft.com/office/drawing/2014/main" id="{DEFF7F6B-B444-D688-694E-5F0889AC4127}"/>
              </a:ext>
            </a:extLst>
          </p:cNvPr>
          <p:cNvSpPr txBox="1"/>
          <p:nvPr/>
        </p:nvSpPr>
        <p:spPr>
          <a:xfrm>
            <a:off x="327039" y="606469"/>
            <a:ext cx="81677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F81BD">
                    <a:lumMod val="50000"/>
                  </a:srgbClr>
                </a:solidFill>
                <a:effectLst/>
                <a:uLnTx/>
                <a:uFillTx/>
                <a:latin typeface="Bahnschrift Light SemiCondensed" panose="020B0502040204020203" pitchFamily="34" charset="0"/>
                <a:ea typeface="+mn-ea"/>
                <a:cs typeface="+mn-cs"/>
              </a:rPr>
              <a:t>Paysys </a:t>
            </a:r>
            <a:r>
              <a:rPr lang="en-US" dirty="0">
                <a:solidFill>
                  <a:srgbClr val="4F81BD">
                    <a:lumMod val="50000"/>
                  </a:srgbClr>
                </a:solidFill>
                <a:latin typeface="Bahnschrift Light SemiCondensed" panose="020B0502040204020203" pitchFamily="34" charset="0"/>
              </a:rPr>
              <a:t>Middleware</a:t>
            </a:r>
            <a:r>
              <a:rPr kumimoji="0" lang="en-US" sz="1800" b="0" i="0" u="none" strike="noStrike" kern="1200" cap="none" spc="0" normalizeH="0" baseline="0" noProof="0" dirty="0">
                <a:ln>
                  <a:noFill/>
                </a:ln>
                <a:solidFill>
                  <a:srgbClr val="4F81BD">
                    <a:lumMod val="50000"/>
                  </a:srgbClr>
                </a:solidFill>
                <a:effectLst/>
                <a:uLnTx/>
                <a:uFillTx/>
                <a:latin typeface="Bahnschrift Light SemiCondensed" panose="020B0502040204020203" pitchFamily="34" charset="0"/>
                <a:ea typeface="+mn-ea"/>
                <a:cs typeface="+mn-cs"/>
              </a:rPr>
              <a:t> Solution</a:t>
            </a:r>
          </a:p>
        </p:txBody>
      </p:sp>
      <p:sp>
        <p:nvSpPr>
          <p:cNvPr id="10" name="Rectangle 9">
            <a:extLst>
              <a:ext uri="{FF2B5EF4-FFF2-40B4-BE49-F238E27FC236}">
                <a16:creationId xmlns:a16="http://schemas.microsoft.com/office/drawing/2014/main" id="{BD90E255-F5EC-CD7F-0812-3254C947DE9F}"/>
              </a:ext>
            </a:extLst>
          </p:cNvPr>
          <p:cNvSpPr/>
          <p:nvPr/>
        </p:nvSpPr>
        <p:spPr>
          <a:xfrm>
            <a:off x="0" y="250823"/>
            <a:ext cx="306848" cy="6839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lumMod val="50000"/>
                </a:srgbClr>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70CD777-EAA3-15AC-20DD-23F40CFB6BAC}"/>
              </a:ext>
            </a:extLst>
          </p:cNvPr>
          <p:cNvSpPr/>
          <p:nvPr/>
        </p:nvSpPr>
        <p:spPr>
          <a:xfrm>
            <a:off x="765089" y="2766937"/>
            <a:ext cx="8040576"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4F81BD">
                    <a:lumMod val="75000"/>
                  </a:srgbClr>
                </a:solidFill>
                <a:latin typeface="Bahnschrift" panose="020B0502040204020203" pitchFamily="34" charset="0"/>
              </a:rPr>
              <a:t>Open Connect Middleware Dashboard</a:t>
            </a:r>
            <a:endParaRPr kumimoji="0" lang="en-PK"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endParaRPr>
          </a:p>
        </p:txBody>
      </p:sp>
      <p:sp>
        <p:nvSpPr>
          <p:cNvPr id="12" name="Rectangle 11">
            <a:extLst>
              <a:ext uri="{FF2B5EF4-FFF2-40B4-BE49-F238E27FC236}">
                <a16:creationId xmlns:a16="http://schemas.microsoft.com/office/drawing/2014/main" id="{E231FADC-9A3D-A99C-199D-98C55DC58997}"/>
              </a:ext>
            </a:extLst>
          </p:cNvPr>
          <p:cNvSpPr/>
          <p:nvPr/>
        </p:nvSpPr>
        <p:spPr>
          <a:xfrm>
            <a:off x="144123" y="2768283"/>
            <a:ext cx="554479"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rPr>
              <a:t>02</a:t>
            </a:r>
            <a:endParaRPr kumimoji="0" lang="en-PK"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endParaRPr>
          </a:p>
        </p:txBody>
      </p:sp>
      <p:sp>
        <p:nvSpPr>
          <p:cNvPr id="14" name="Rectangle 13">
            <a:extLst>
              <a:ext uri="{FF2B5EF4-FFF2-40B4-BE49-F238E27FC236}">
                <a16:creationId xmlns:a16="http://schemas.microsoft.com/office/drawing/2014/main" id="{151CF27E-3681-3F46-79B2-4923C809495B}"/>
              </a:ext>
            </a:extLst>
          </p:cNvPr>
          <p:cNvSpPr/>
          <p:nvPr/>
        </p:nvSpPr>
        <p:spPr>
          <a:xfrm>
            <a:off x="61862" y="3499330"/>
            <a:ext cx="554479"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F81BD">
                    <a:lumMod val="75000"/>
                  </a:srgbClr>
                </a:solidFill>
                <a:effectLst/>
                <a:uLnTx/>
                <a:uFillTx/>
                <a:latin typeface="Bahnschrift" panose="020B0502040204020203" pitchFamily="34" charset="0"/>
                <a:ea typeface="+mn-ea"/>
                <a:cs typeface="+mn-cs"/>
              </a:rPr>
              <a:t>03</a:t>
            </a:r>
            <a:endParaRPr kumimoji="0" lang="en-PK" sz="2400" b="1" i="0" u="none" strike="noStrike" kern="1200" cap="none" spc="0" normalizeH="0" baseline="0" noProof="0">
              <a:ln>
                <a:noFill/>
              </a:ln>
              <a:solidFill>
                <a:srgbClr val="4F81BD">
                  <a:lumMod val="75000"/>
                </a:srgbClr>
              </a:solidFill>
              <a:effectLst/>
              <a:uLnTx/>
              <a:uFillTx/>
              <a:latin typeface="Bahnschrift" panose="020B0502040204020203" pitchFamily="34" charset="0"/>
              <a:ea typeface="+mn-ea"/>
              <a:cs typeface="+mn-cs"/>
            </a:endParaRPr>
          </a:p>
        </p:txBody>
      </p:sp>
      <p:sp>
        <p:nvSpPr>
          <p:cNvPr id="17" name="Rectangle 16">
            <a:extLst>
              <a:ext uri="{FF2B5EF4-FFF2-40B4-BE49-F238E27FC236}">
                <a16:creationId xmlns:a16="http://schemas.microsoft.com/office/drawing/2014/main" id="{DFDBB708-A88D-E76A-E551-110BBE1F692D}"/>
              </a:ext>
            </a:extLst>
          </p:cNvPr>
          <p:cNvSpPr/>
          <p:nvPr/>
        </p:nvSpPr>
        <p:spPr>
          <a:xfrm>
            <a:off x="766456" y="3521505"/>
            <a:ext cx="8040576"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4F81BD">
                    <a:lumMod val="75000"/>
                  </a:srgbClr>
                </a:solidFill>
                <a:latin typeface="Bahnschrift" panose="020B0502040204020203" pitchFamily="34" charset="0"/>
              </a:rPr>
              <a:t>Open Connect Middleware Case Study</a:t>
            </a:r>
            <a:endParaRPr kumimoji="0" lang="en-US"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endParaRPr>
          </a:p>
        </p:txBody>
      </p:sp>
      <p:sp>
        <p:nvSpPr>
          <p:cNvPr id="21" name="Rectangle 20">
            <a:extLst>
              <a:ext uri="{FF2B5EF4-FFF2-40B4-BE49-F238E27FC236}">
                <a16:creationId xmlns:a16="http://schemas.microsoft.com/office/drawing/2014/main" id="{1CE49218-F454-E83D-AE19-C64C5FAF537F}"/>
              </a:ext>
            </a:extLst>
          </p:cNvPr>
          <p:cNvSpPr/>
          <p:nvPr/>
        </p:nvSpPr>
        <p:spPr>
          <a:xfrm>
            <a:off x="765089" y="2055178"/>
            <a:ext cx="8040576"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rPr>
              <a:t>Open Connect Middleware</a:t>
            </a:r>
            <a:r>
              <a:rPr lang="en-US" sz="2400" b="1" dirty="0">
                <a:solidFill>
                  <a:srgbClr val="4F81BD">
                    <a:lumMod val="75000"/>
                  </a:srgbClr>
                </a:solidFill>
                <a:latin typeface="Bahnschrift" panose="020B0502040204020203" pitchFamily="34" charset="0"/>
              </a:rPr>
              <a:t> </a:t>
            </a:r>
            <a:r>
              <a:rPr kumimoji="0" lang="en-US"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rPr>
              <a:t>Overview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rPr>
              <a:t>Architecture</a:t>
            </a:r>
            <a:endParaRPr kumimoji="0" lang="en-PK" sz="2400" b="1" i="0" u="none" strike="noStrike" kern="1200" cap="none" spc="0" normalizeH="0" baseline="0" noProof="0" dirty="0">
              <a:ln>
                <a:noFill/>
              </a:ln>
              <a:solidFill>
                <a:srgbClr val="4F81BD">
                  <a:lumMod val="75000"/>
                </a:srgbClr>
              </a:solidFill>
              <a:effectLst/>
              <a:uLnTx/>
              <a:uFillTx/>
              <a:latin typeface="Bahnschrift" panose="020B0502040204020203" pitchFamily="34" charset="0"/>
              <a:ea typeface="+mn-ea"/>
              <a:cs typeface="+mn-cs"/>
            </a:endParaRPr>
          </a:p>
        </p:txBody>
      </p:sp>
      <p:sp>
        <p:nvSpPr>
          <p:cNvPr id="22" name="Rectangle 21">
            <a:extLst>
              <a:ext uri="{FF2B5EF4-FFF2-40B4-BE49-F238E27FC236}">
                <a16:creationId xmlns:a16="http://schemas.microsoft.com/office/drawing/2014/main" id="{C08AEFE1-CEFC-1574-B684-BB44E5CE3C1C}"/>
              </a:ext>
            </a:extLst>
          </p:cNvPr>
          <p:cNvSpPr/>
          <p:nvPr/>
        </p:nvSpPr>
        <p:spPr>
          <a:xfrm>
            <a:off x="61862" y="1945436"/>
            <a:ext cx="554479" cy="523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F81BD">
                    <a:lumMod val="75000"/>
                  </a:srgbClr>
                </a:solidFill>
                <a:effectLst/>
                <a:uLnTx/>
                <a:uFillTx/>
                <a:latin typeface="Bahnschrift" panose="020B0502040204020203" pitchFamily="34" charset="0"/>
                <a:ea typeface="+mn-ea"/>
                <a:cs typeface="+mn-cs"/>
              </a:rPr>
              <a:t>01</a:t>
            </a:r>
            <a:endParaRPr kumimoji="0" lang="en-PK" sz="2400" b="1" i="0" u="none" strike="noStrike" kern="1200" cap="none" spc="0" normalizeH="0" baseline="0" noProof="0">
              <a:ln>
                <a:noFill/>
              </a:ln>
              <a:solidFill>
                <a:srgbClr val="4F81BD">
                  <a:lumMod val="75000"/>
                </a:srgbClr>
              </a:solidFill>
              <a:effectLst/>
              <a:uLnTx/>
              <a:uFillTx/>
              <a:latin typeface="Bahnschrift" panose="020B0502040204020203" pitchFamily="34" charset="0"/>
              <a:ea typeface="+mn-ea"/>
              <a:cs typeface="+mn-cs"/>
            </a:endParaRPr>
          </a:p>
        </p:txBody>
      </p:sp>
      <p:pic>
        <p:nvPicPr>
          <p:cNvPr id="25" name="Picture 24" descr="Logo&#10;&#10;Description automatically generated">
            <a:extLst>
              <a:ext uri="{FF2B5EF4-FFF2-40B4-BE49-F238E27FC236}">
                <a16:creationId xmlns:a16="http://schemas.microsoft.com/office/drawing/2014/main" id="{56196AA8-822D-8C4A-F2C3-5FB00F72AC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pic>
        <p:nvPicPr>
          <p:cNvPr id="7" name="Picture 6">
            <a:extLst>
              <a:ext uri="{FF2B5EF4-FFF2-40B4-BE49-F238E27FC236}">
                <a16:creationId xmlns:a16="http://schemas.microsoft.com/office/drawing/2014/main" id="{F5587B12-5B09-4745-BD90-EF6965CD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0" y="1098663"/>
            <a:ext cx="5153910" cy="5759337"/>
          </a:xfrm>
          <a:prstGeom prst="rect">
            <a:avLst/>
          </a:prstGeom>
          <a:effectLst>
            <a:softEdge rad="317500"/>
          </a:effectLst>
        </p:spPr>
      </p:pic>
    </p:spTree>
    <p:extLst>
      <p:ext uri="{BB962C8B-B14F-4D97-AF65-F5344CB8AC3E}">
        <p14:creationId xmlns:p14="http://schemas.microsoft.com/office/powerpoint/2010/main" val="71249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97503-60AA-68E3-9CF9-5BA451938430}"/>
              </a:ext>
            </a:extLst>
          </p:cNvPr>
          <p:cNvSpPr/>
          <p:nvPr/>
        </p:nvSpPr>
        <p:spPr>
          <a:xfrm>
            <a:off x="-1" y="0"/>
            <a:ext cx="12192001" cy="6863308"/>
          </a:xfrm>
          <a:prstGeom prst="rect">
            <a:avLst/>
          </a:prstGeom>
          <a:solidFill>
            <a:srgbClr val="10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ahnschrift" panose="020B0502040204020203" pitchFamily="34" charset="0"/>
              </a:rPr>
              <a:t>OPEN CONNECT MIDDLEWARE OVERVIEW</a:t>
            </a:r>
          </a:p>
        </p:txBody>
      </p:sp>
      <p:sp>
        <p:nvSpPr>
          <p:cNvPr id="13" name="Footer Placeholder 12">
            <a:extLst>
              <a:ext uri="{FF2B5EF4-FFF2-40B4-BE49-F238E27FC236}">
                <a16:creationId xmlns:a16="http://schemas.microsoft.com/office/drawing/2014/main" id="{172890D7-1C46-E11F-2D32-6E7B45FC56F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PAYSYS Middleware</a:t>
            </a:r>
            <a:endParaRPr lang="en-PK" sz="1400" b="1" dirty="0">
              <a:solidFill>
                <a:schemeClr val="bg1">
                  <a:lumMod val="75000"/>
                </a:schemeClr>
              </a:solidFill>
              <a:latin typeface="Bahnschrift" panose="020B0502040204020203" pitchFamily="34" charset="0"/>
            </a:endParaRPr>
          </a:p>
        </p:txBody>
      </p:sp>
      <p:pic>
        <p:nvPicPr>
          <p:cNvPr id="3" name="object 20">
            <a:extLst>
              <a:ext uri="{FF2B5EF4-FFF2-40B4-BE49-F238E27FC236}">
                <a16:creationId xmlns:a16="http://schemas.microsoft.com/office/drawing/2014/main" id="{5CE0E1FB-A99C-92C4-9AF6-ABB01466D950}"/>
              </a:ext>
            </a:extLst>
          </p:cNvPr>
          <p:cNvPicPr/>
          <p:nvPr/>
        </p:nvPicPr>
        <p:blipFill>
          <a:blip r:embed="rId2" cstate="print"/>
          <a:stretch>
            <a:fillRect/>
          </a:stretch>
        </p:blipFill>
        <p:spPr>
          <a:xfrm>
            <a:off x="106531" y="6410695"/>
            <a:ext cx="2574525" cy="365126"/>
          </a:xfrm>
          <a:prstGeom prst="rect">
            <a:avLst/>
          </a:prstGeom>
        </p:spPr>
      </p:pic>
    </p:spTree>
    <p:extLst>
      <p:ext uri="{BB962C8B-B14F-4D97-AF65-F5344CB8AC3E}">
        <p14:creationId xmlns:p14="http://schemas.microsoft.com/office/powerpoint/2010/main" val="296157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B9584DB-9A40-47B3-A50C-2977A0D675AA}"/>
              </a:ext>
            </a:extLst>
          </p:cNvPr>
          <p:cNvSpPr/>
          <p:nvPr/>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BFA30F2-4ED6-4E65-BFD2-77D119BF711A}"/>
              </a:ext>
            </a:extLst>
          </p:cNvPr>
          <p:cNvSpPr/>
          <p:nvPr/>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BE04C44-6CE4-4C20-90BB-1C9A666DEC6E}"/>
              </a:ext>
            </a:extLst>
          </p:cNvPr>
          <p:cNvSpPr txBox="1"/>
          <p:nvPr/>
        </p:nvSpPr>
        <p:spPr>
          <a:xfrm>
            <a:off x="327040" y="177282"/>
            <a:ext cx="116355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2679B"/>
                </a:solidFill>
                <a:effectLst/>
                <a:uLnTx/>
                <a:uFillTx/>
                <a:latin typeface="Bahnschrift SemiBold SemiConden" panose="020B0502040204020203" pitchFamily="34" charset="0"/>
                <a:ea typeface="+mn-ea"/>
                <a:cs typeface="+mn-cs"/>
              </a:rPr>
              <a:t>OPEN CONNECT MIDDLEWARE OVERVIEW</a:t>
            </a:r>
          </a:p>
        </p:txBody>
      </p:sp>
      <p:sp>
        <p:nvSpPr>
          <p:cNvPr id="34" name="Rectangle 33">
            <a:extLst>
              <a:ext uri="{FF2B5EF4-FFF2-40B4-BE49-F238E27FC236}">
                <a16:creationId xmlns:a16="http://schemas.microsoft.com/office/drawing/2014/main" id="{C5700C45-751A-4472-8F56-57DDC0723915}"/>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descr="Logo&#10;&#10;Description automatically generated">
            <a:extLst>
              <a:ext uri="{FF2B5EF4-FFF2-40B4-BE49-F238E27FC236}">
                <a16:creationId xmlns:a16="http://schemas.microsoft.com/office/drawing/2014/main" id="{1A7D57D0-DDD3-4F50-A4FF-3EC71454129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sp>
        <p:nvSpPr>
          <p:cNvPr id="36" name="TextBox 35">
            <a:extLst>
              <a:ext uri="{FF2B5EF4-FFF2-40B4-BE49-F238E27FC236}">
                <a16:creationId xmlns:a16="http://schemas.microsoft.com/office/drawing/2014/main" id="{22259F6B-1A66-4A66-B235-7CB367FCF0B0}"/>
              </a:ext>
            </a:extLst>
          </p:cNvPr>
          <p:cNvSpPr txBox="1"/>
          <p:nvPr/>
        </p:nvSpPr>
        <p:spPr>
          <a:xfrm>
            <a:off x="327040" y="638947"/>
            <a:ext cx="11864960" cy="369332"/>
          </a:xfrm>
          <a:prstGeom prst="rect">
            <a:avLst/>
          </a:prstGeom>
          <a:noFill/>
        </p:spPr>
        <p:txBody>
          <a:bodyPr wrap="square" rtlCol="0">
            <a:spAutoFit/>
          </a:bodyPr>
          <a:lstStyle>
            <a:defPPr>
              <a:defRPr lang="en-US"/>
            </a:defPPr>
            <a:lvl1pPr>
              <a:defRPr>
                <a:latin typeface="Bahnschrift Light SemiCondense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ahnschrift Light SemiCondensed" panose="020B0502040204020203" pitchFamily="34" charset="0"/>
                <a:ea typeface="+mn-ea"/>
                <a:cs typeface="+mn-cs"/>
              </a:rPr>
              <a:t>Variations of Use Cases Covered Across various Open Connect Deployments</a:t>
            </a:r>
          </a:p>
        </p:txBody>
      </p:sp>
      <p:pic>
        <p:nvPicPr>
          <p:cNvPr id="8" name="Picture 7">
            <a:extLst>
              <a:ext uri="{FF2B5EF4-FFF2-40B4-BE49-F238E27FC236}">
                <a16:creationId xmlns:a16="http://schemas.microsoft.com/office/drawing/2014/main" id="{0C71707B-A98C-4A64-A81F-976E333BE8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5197" y="4636442"/>
            <a:ext cx="1469136" cy="1469136"/>
          </a:xfrm>
          <a:prstGeom prst="rect">
            <a:avLst/>
          </a:prstGeom>
        </p:spPr>
      </p:pic>
      <p:grpSp>
        <p:nvGrpSpPr>
          <p:cNvPr id="10" name="Group 9">
            <a:extLst>
              <a:ext uri="{FF2B5EF4-FFF2-40B4-BE49-F238E27FC236}">
                <a16:creationId xmlns:a16="http://schemas.microsoft.com/office/drawing/2014/main" id="{F4CC304E-267D-4912-8533-E40572B4E8A3}"/>
              </a:ext>
            </a:extLst>
          </p:cNvPr>
          <p:cNvGrpSpPr/>
          <p:nvPr/>
        </p:nvGrpSpPr>
        <p:grpSpPr>
          <a:xfrm flipH="1">
            <a:off x="3514969" y="1239969"/>
            <a:ext cx="428750" cy="764746"/>
            <a:chOff x="2989049" y="1585415"/>
            <a:chExt cx="1360278" cy="2450538"/>
          </a:xfrm>
        </p:grpSpPr>
        <p:sp>
          <p:nvSpPr>
            <p:cNvPr id="11" name="Rectangle 1894">
              <a:extLst>
                <a:ext uri="{FF2B5EF4-FFF2-40B4-BE49-F238E27FC236}">
                  <a16:creationId xmlns:a16="http://schemas.microsoft.com/office/drawing/2014/main" id="{112E7709-67B1-49DB-A017-0B878B396856}"/>
                </a:ext>
              </a:extLst>
            </p:cNvPr>
            <p:cNvSpPr>
              <a:spLocks noChangeArrowheads="1"/>
            </p:cNvSpPr>
            <p:nvPr/>
          </p:nvSpPr>
          <p:spPr bwMode="gray">
            <a:xfrm>
              <a:off x="3488327" y="1809583"/>
              <a:ext cx="351533" cy="351533"/>
            </a:xfrm>
            <a:prstGeom prst="rect">
              <a:avLst/>
            </a:prstGeom>
            <a:solidFill>
              <a:srgbClr val="FDDF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2596">
              <a:extLst>
                <a:ext uri="{FF2B5EF4-FFF2-40B4-BE49-F238E27FC236}">
                  <a16:creationId xmlns:a16="http://schemas.microsoft.com/office/drawing/2014/main" id="{491DB17A-BC37-4FAC-BB92-CF5196DC6474}"/>
                </a:ext>
              </a:extLst>
            </p:cNvPr>
            <p:cNvSpPr>
              <a:spLocks/>
            </p:cNvSpPr>
            <p:nvPr/>
          </p:nvSpPr>
          <p:spPr bwMode="gray">
            <a:xfrm>
              <a:off x="3931564" y="2558499"/>
              <a:ext cx="417763" cy="1477454"/>
            </a:xfrm>
            <a:custGeom>
              <a:avLst/>
              <a:gdLst>
                <a:gd name="T0" fmla="*/ 262 w 315"/>
                <a:gd name="T1" fmla="*/ 553 h 1118"/>
                <a:gd name="T2" fmla="*/ 173 w 315"/>
                <a:gd name="T3" fmla="*/ 0 h 1118"/>
                <a:gd name="T4" fmla="*/ 0 w 315"/>
                <a:gd name="T5" fmla="*/ 22 h 1118"/>
                <a:gd name="T6" fmla="*/ 135 w 315"/>
                <a:gd name="T7" fmla="*/ 577 h 1118"/>
                <a:gd name="T8" fmla="*/ 197 w 315"/>
                <a:gd name="T9" fmla="*/ 989 h 1118"/>
                <a:gd name="T10" fmla="*/ 197 w 315"/>
                <a:gd name="T11" fmla="*/ 989 h 1118"/>
                <a:gd name="T12" fmla="*/ 172 w 315"/>
                <a:gd name="T13" fmla="*/ 1087 h 1118"/>
                <a:gd name="T14" fmla="*/ 170 w 315"/>
                <a:gd name="T15" fmla="*/ 1117 h 1118"/>
                <a:gd name="T16" fmla="*/ 205 w 315"/>
                <a:gd name="T17" fmla="*/ 1118 h 1118"/>
                <a:gd name="T18" fmla="*/ 315 w 315"/>
                <a:gd name="T19" fmla="*/ 1118 h 1118"/>
                <a:gd name="T20" fmla="*/ 274 w 315"/>
                <a:gd name="T21" fmla="*/ 980 h 1118"/>
                <a:gd name="T22" fmla="*/ 262 w 315"/>
                <a:gd name="T23" fmla="*/ 55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1118">
                  <a:moveTo>
                    <a:pt x="262" y="553"/>
                  </a:moveTo>
                  <a:lnTo>
                    <a:pt x="173" y="0"/>
                  </a:lnTo>
                  <a:lnTo>
                    <a:pt x="0" y="22"/>
                  </a:lnTo>
                  <a:lnTo>
                    <a:pt x="135" y="577"/>
                  </a:lnTo>
                  <a:lnTo>
                    <a:pt x="197" y="989"/>
                  </a:lnTo>
                  <a:lnTo>
                    <a:pt x="197" y="989"/>
                  </a:lnTo>
                  <a:lnTo>
                    <a:pt x="172" y="1087"/>
                  </a:lnTo>
                  <a:lnTo>
                    <a:pt x="170" y="1117"/>
                  </a:lnTo>
                  <a:cubicBezTo>
                    <a:pt x="181" y="1117"/>
                    <a:pt x="193" y="1118"/>
                    <a:pt x="205" y="1118"/>
                  </a:cubicBezTo>
                  <a:cubicBezTo>
                    <a:pt x="241" y="1118"/>
                    <a:pt x="278" y="1118"/>
                    <a:pt x="315" y="1118"/>
                  </a:cubicBezTo>
                  <a:lnTo>
                    <a:pt x="274" y="980"/>
                  </a:lnTo>
                  <a:lnTo>
                    <a:pt x="262" y="553"/>
                  </a:lnTo>
                </a:path>
              </a:pathLst>
            </a:custGeom>
            <a:solidFill>
              <a:srgbClr val="EAB7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2597">
              <a:extLst>
                <a:ext uri="{FF2B5EF4-FFF2-40B4-BE49-F238E27FC236}">
                  <a16:creationId xmlns:a16="http://schemas.microsoft.com/office/drawing/2014/main" id="{71F4C783-0208-4017-95BF-B6DDA86DFAEF}"/>
                </a:ext>
              </a:extLst>
            </p:cNvPr>
            <p:cNvSpPr>
              <a:spLocks/>
            </p:cNvSpPr>
            <p:nvPr/>
          </p:nvSpPr>
          <p:spPr bwMode="gray">
            <a:xfrm>
              <a:off x="3997794" y="2752094"/>
              <a:ext cx="219072" cy="1074980"/>
            </a:xfrm>
            <a:custGeom>
              <a:avLst/>
              <a:gdLst>
                <a:gd name="T0" fmla="*/ 164 w 164"/>
                <a:gd name="T1" fmla="*/ 813 h 813"/>
                <a:gd name="T2" fmla="*/ 142 w 164"/>
                <a:gd name="T3" fmla="*/ 813 h 813"/>
                <a:gd name="T4" fmla="*/ 84 w 164"/>
                <a:gd name="T5" fmla="*/ 431 h 813"/>
                <a:gd name="T6" fmla="*/ 0 w 164"/>
                <a:gd name="T7" fmla="*/ 86 h 813"/>
                <a:gd name="T8" fmla="*/ 9 w 164"/>
                <a:gd name="T9" fmla="*/ 81 h 813"/>
                <a:gd name="T10" fmla="*/ 9 w 164"/>
                <a:gd name="T11" fmla="*/ 81 h 813"/>
                <a:gd name="T12" fmla="*/ 145 w 164"/>
                <a:gd name="T13" fmla="*/ 0 h 813"/>
                <a:gd name="T14" fmla="*/ 148 w 164"/>
                <a:gd name="T15" fmla="*/ 18 h 813"/>
                <a:gd name="T16" fmla="*/ 40 w 164"/>
                <a:gd name="T17" fmla="*/ 110 h 813"/>
                <a:gd name="T18" fmla="*/ 128 w 164"/>
                <a:gd name="T19" fmla="*/ 422 h 813"/>
                <a:gd name="T20" fmla="*/ 164 w 164"/>
                <a:gd name="T21"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813">
                  <a:moveTo>
                    <a:pt x="164" y="813"/>
                  </a:moveTo>
                  <a:lnTo>
                    <a:pt x="142" y="813"/>
                  </a:lnTo>
                  <a:lnTo>
                    <a:pt x="84" y="431"/>
                  </a:lnTo>
                  <a:lnTo>
                    <a:pt x="0" y="86"/>
                  </a:lnTo>
                  <a:lnTo>
                    <a:pt x="9" y="81"/>
                  </a:lnTo>
                  <a:lnTo>
                    <a:pt x="9" y="81"/>
                  </a:lnTo>
                  <a:cubicBezTo>
                    <a:pt x="45" y="59"/>
                    <a:pt x="104" y="24"/>
                    <a:pt x="145" y="0"/>
                  </a:cubicBezTo>
                  <a:lnTo>
                    <a:pt x="148" y="18"/>
                  </a:lnTo>
                  <a:cubicBezTo>
                    <a:pt x="131" y="27"/>
                    <a:pt x="50" y="92"/>
                    <a:pt x="40" y="110"/>
                  </a:cubicBezTo>
                  <a:cubicBezTo>
                    <a:pt x="32" y="125"/>
                    <a:pt x="109" y="353"/>
                    <a:pt x="128" y="422"/>
                  </a:cubicBezTo>
                  <a:cubicBezTo>
                    <a:pt x="155" y="522"/>
                    <a:pt x="162" y="719"/>
                    <a:pt x="164" y="813"/>
                  </a:cubicBezTo>
                </a:path>
              </a:pathLst>
            </a:custGeom>
            <a:solidFill>
              <a:srgbClr val="CDA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2598">
              <a:extLst>
                <a:ext uri="{FF2B5EF4-FFF2-40B4-BE49-F238E27FC236}">
                  <a16:creationId xmlns:a16="http://schemas.microsoft.com/office/drawing/2014/main" id="{CD1D0395-31B5-4A50-9CFE-7E310405B8E9}"/>
                </a:ext>
              </a:extLst>
            </p:cNvPr>
            <p:cNvSpPr>
              <a:spLocks/>
            </p:cNvSpPr>
            <p:nvPr/>
          </p:nvSpPr>
          <p:spPr bwMode="gray">
            <a:xfrm>
              <a:off x="2989049" y="2583972"/>
              <a:ext cx="438144" cy="1441797"/>
            </a:xfrm>
            <a:custGeom>
              <a:avLst/>
              <a:gdLst>
                <a:gd name="T0" fmla="*/ 111 w 331"/>
                <a:gd name="T1" fmla="*/ 534 h 1092"/>
                <a:gd name="T2" fmla="*/ 35 w 331"/>
                <a:gd name="T3" fmla="*/ 965 h 1092"/>
                <a:gd name="T4" fmla="*/ 34 w 331"/>
                <a:gd name="T5" fmla="*/ 964 h 1092"/>
                <a:gd name="T6" fmla="*/ 0 w 331"/>
                <a:gd name="T7" fmla="*/ 1091 h 1092"/>
                <a:gd name="T8" fmla="*/ 141 w 331"/>
                <a:gd name="T9" fmla="*/ 1092 h 1092"/>
                <a:gd name="T10" fmla="*/ 139 w 331"/>
                <a:gd name="T11" fmla="*/ 1068 h 1092"/>
                <a:gd name="T12" fmla="*/ 111 w 331"/>
                <a:gd name="T13" fmla="*/ 971 h 1092"/>
                <a:gd name="T14" fmla="*/ 111 w 331"/>
                <a:gd name="T15" fmla="*/ 971 h 1092"/>
                <a:gd name="T16" fmla="*/ 239 w 331"/>
                <a:gd name="T17" fmla="*/ 552 h 1092"/>
                <a:gd name="T18" fmla="*/ 331 w 331"/>
                <a:gd name="T19" fmla="*/ 0 h 1092"/>
                <a:gd name="T20" fmla="*/ 153 w 331"/>
                <a:gd name="T21" fmla="*/ 19 h 1092"/>
                <a:gd name="T22" fmla="*/ 111 w 331"/>
                <a:gd name="T23" fmla="*/ 534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092">
                  <a:moveTo>
                    <a:pt x="111" y="534"/>
                  </a:moveTo>
                  <a:lnTo>
                    <a:pt x="35" y="965"/>
                  </a:lnTo>
                  <a:lnTo>
                    <a:pt x="34" y="964"/>
                  </a:lnTo>
                  <a:lnTo>
                    <a:pt x="0" y="1091"/>
                  </a:lnTo>
                  <a:cubicBezTo>
                    <a:pt x="47" y="1091"/>
                    <a:pt x="94" y="1091"/>
                    <a:pt x="141" y="1092"/>
                  </a:cubicBezTo>
                  <a:lnTo>
                    <a:pt x="139" y="1068"/>
                  </a:lnTo>
                  <a:lnTo>
                    <a:pt x="111" y="971"/>
                  </a:lnTo>
                  <a:lnTo>
                    <a:pt x="111" y="971"/>
                  </a:lnTo>
                  <a:lnTo>
                    <a:pt x="239" y="552"/>
                  </a:lnTo>
                  <a:lnTo>
                    <a:pt x="331" y="0"/>
                  </a:lnTo>
                  <a:lnTo>
                    <a:pt x="153" y="19"/>
                  </a:lnTo>
                  <a:lnTo>
                    <a:pt x="111" y="534"/>
                  </a:lnTo>
                </a:path>
              </a:pathLst>
            </a:custGeom>
            <a:solidFill>
              <a:srgbClr val="EAB7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2599">
              <a:extLst>
                <a:ext uri="{FF2B5EF4-FFF2-40B4-BE49-F238E27FC236}">
                  <a16:creationId xmlns:a16="http://schemas.microsoft.com/office/drawing/2014/main" id="{5EB0921A-21CB-4873-89F1-644424C70DF8}"/>
                </a:ext>
              </a:extLst>
            </p:cNvPr>
            <p:cNvSpPr>
              <a:spLocks/>
            </p:cNvSpPr>
            <p:nvPr/>
          </p:nvSpPr>
          <p:spPr bwMode="gray">
            <a:xfrm>
              <a:off x="3045091" y="2757190"/>
              <a:ext cx="264922" cy="1069883"/>
            </a:xfrm>
            <a:custGeom>
              <a:avLst/>
              <a:gdLst>
                <a:gd name="T0" fmla="*/ 37 w 201"/>
                <a:gd name="T1" fmla="*/ 810 h 810"/>
                <a:gd name="T2" fmla="*/ 0 w 201"/>
                <a:gd name="T3" fmla="*/ 810 h 810"/>
                <a:gd name="T4" fmla="*/ 71 w 201"/>
                <a:gd name="T5" fmla="*/ 404 h 810"/>
                <a:gd name="T6" fmla="*/ 104 w 201"/>
                <a:gd name="T7" fmla="*/ 0 h 810"/>
                <a:gd name="T8" fmla="*/ 134 w 201"/>
                <a:gd name="T9" fmla="*/ 18 h 810"/>
                <a:gd name="T10" fmla="*/ 134 w 201"/>
                <a:gd name="T11" fmla="*/ 18 h 810"/>
                <a:gd name="T12" fmla="*/ 201 w 201"/>
                <a:gd name="T13" fmla="*/ 57 h 810"/>
                <a:gd name="T14" fmla="*/ 201 w 201"/>
                <a:gd name="T15" fmla="*/ 61 h 810"/>
                <a:gd name="T16" fmla="*/ 174 w 201"/>
                <a:gd name="T17" fmla="*/ 61 h 810"/>
                <a:gd name="T18" fmla="*/ 145 w 201"/>
                <a:gd name="T19" fmla="*/ 61 h 810"/>
                <a:gd name="T20" fmla="*/ 123 w 201"/>
                <a:gd name="T21" fmla="*/ 420 h 810"/>
                <a:gd name="T22" fmla="*/ 37 w 201"/>
                <a:gd name="T23"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810">
                  <a:moveTo>
                    <a:pt x="37" y="810"/>
                  </a:moveTo>
                  <a:lnTo>
                    <a:pt x="0" y="810"/>
                  </a:lnTo>
                  <a:lnTo>
                    <a:pt x="71" y="404"/>
                  </a:lnTo>
                  <a:lnTo>
                    <a:pt x="104" y="0"/>
                  </a:lnTo>
                  <a:cubicBezTo>
                    <a:pt x="113" y="6"/>
                    <a:pt x="123" y="12"/>
                    <a:pt x="134" y="18"/>
                  </a:cubicBezTo>
                  <a:lnTo>
                    <a:pt x="134" y="18"/>
                  </a:lnTo>
                  <a:cubicBezTo>
                    <a:pt x="156" y="30"/>
                    <a:pt x="179" y="44"/>
                    <a:pt x="201" y="57"/>
                  </a:cubicBezTo>
                  <a:cubicBezTo>
                    <a:pt x="201" y="58"/>
                    <a:pt x="201" y="60"/>
                    <a:pt x="201" y="61"/>
                  </a:cubicBezTo>
                  <a:cubicBezTo>
                    <a:pt x="191" y="61"/>
                    <a:pt x="182" y="61"/>
                    <a:pt x="174" y="61"/>
                  </a:cubicBezTo>
                  <a:cubicBezTo>
                    <a:pt x="156" y="61"/>
                    <a:pt x="145" y="61"/>
                    <a:pt x="145" y="61"/>
                  </a:cubicBezTo>
                  <a:cubicBezTo>
                    <a:pt x="144" y="152"/>
                    <a:pt x="143" y="330"/>
                    <a:pt x="123" y="420"/>
                  </a:cubicBezTo>
                  <a:cubicBezTo>
                    <a:pt x="109" y="477"/>
                    <a:pt x="66" y="670"/>
                    <a:pt x="37" y="810"/>
                  </a:cubicBezTo>
                </a:path>
              </a:pathLst>
            </a:custGeom>
            <a:solidFill>
              <a:srgbClr val="CDA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2600">
              <a:extLst>
                <a:ext uri="{FF2B5EF4-FFF2-40B4-BE49-F238E27FC236}">
                  <a16:creationId xmlns:a16="http://schemas.microsoft.com/office/drawing/2014/main" id="{17A52F92-6118-4743-A3FA-996E112AD37C}"/>
                </a:ext>
              </a:extLst>
            </p:cNvPr>
            <p:cNvSpPr>
              <a:spLocks/>
            </p:cNvSpPr>
            <p:nvPr/>
          </p:nvSpPr>
          <p:spPr bwMode="gray">
            <a:xfrm>
              <a:off x="3442478" y="1753541"/>
              <a:ext cx="489090" cy="555320"/>
            </a:xfrm>
            <a:custGeom>
              <a:avLst/>
              <a:gdLst>
                <a:gd name="T0" fmla="*/ 0 w 368"/>
                <a:gd name="T1" fmla="*/ 265 h 423"/>
                <a:gd name="T2" fmla="*/ 158 w 368"/>
                <a:gd name="T3" fmla="*/ 423 h 423"/>
                <a:gd name="T4" fmla="*/ 316 w 368"/>
                <a:gd name="T5" fmla="*/ 265 h 423"/>
                <a:gd name="T6" fmla="*/ 355 w 368"/>
                <a:gd name="T7" fmla="*/ 227 h 423"/>
                <a:gd name="T8" fmla="*/ 368 w 368"/>
                <a:gd name="T9" fmla="*/ 96 h 423"/>
                <a:gd name="T10" fmla="*/ 0 w 368"/>
                <a:gd name="T11" fmla="*/ 0 h 423"/>
                <a:gd name="T12" fmla="*/ 0 w 368"/>
                <a:gd name="T13" fmla="*/ 265 h 423"/>
              </a:gdLst>
              <a:ahLst/>
              <a:cxnLst>
                <a:cxn ang="0">
                  <a:pos x="T0" y="T1"/>
                </a:cxn>
                <a:cxn ang="0">
                  <a:pos x="T2" y="T3"/>
                </a:cxn>
                <a:cxn ang="0">
                  <a:pos x="T4" y="T5"/>
                </a:cxn>
                <a:cxn ang="0">
                  <a:pos x="T6" y="T7"/>
                </a:cxn>
                <a:cxn ang="0">
                  <a:pos x="T8" y="T9"/>
                </a:cxn>
                <a:cxn ang="0">
                  <a:pos x="T10" y="T11"/>
                </a:cxn>
                <a:cxn ang="0">
                  <a:pos x="T12" y="T13"/>
                </a:cxn>
              </a:cxnLst>
              <a:rect l="0" t="0" r="r" b="b"/>
              <a:pathLst>
                <a:path w="368" h="423">
                  <a:moveTo>
                    <a:pt x="0" y="265"/>
                  </a:moveTo>
                  <a:cubicBezTo>
                    <a:pt x="0" y="353"/>
                    <a:pt x="71" y="423"/>
                    <a:pt x="158" y="423"/>
                  </a:cubicBezTo>
                  <a:cubicBezTo>
                    <a:pt x="210" y="423"/>
                    <a:pt x="316" y="353"/>
                    <a:pt x="316" y="265"/>
                  </a:cubicBezTo>
                  <a:lnTo>
                    <a:pt x="355" y="227"/>
                  </a:lnTo>
                  <a:lnTo>
                    <a:pt x="368" y="96"/>
                  </a:lnTo>
                  <a:lnTo>
                    <a:pt x="0" y="0"/>
                  </a:lnTo>
                  <a:lnTo>
                    <a:pt x="0" y="265"/>
                  </a:lnTo>
                </a:path>
              </a:pathLst>
            </a:custGeom>
            <a:solidFill>
              <a:srgbClr val="EAB7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2601">
              <a:extLst>
                <a:ext uri="{FF2B5EF4-FFF2-40B4-BE49-F238E27FC236}">
                  <a16:creationId xmlns:a16="http://schemas.microsoft.com/office/drawing/2014/main" id="{5E98E87E-1783-41FC-9DF6-C158310DFE23}"/>
                </a:ext>
              </a:extLst>
            </p:cNvPr>
            <p:cNvSpPr>
              <a:spLocks/>
            </p:cNvSpPr>
            <p:nvPr/>
          </p:nvSpPr>
          <p:spPr bwMode="gray">
            <a:xfrm>
              <a:off x="3554558" y="2140735"/>
              <a:ext cx="244545" cy="361725"/>
            </a:xfrm>
            <a:custGeom>
              <a:avLst/>
              <a:gdLst>
                <a:gd name="T0" fmla="*/ 0 w 188"/>
                <a:gd name="T1" fmla="*/ 211 h 276"/>
                <a:gd name="T2" fmla="*/ 81 w 188"/>
                <a:gd name="T3" fmla="*/ 276 h 276"/>
                <a:gd name="T4" fmla="*/ 188 w 188"/>
                <a:gd name="T5" fmla="*/ 211 h 276"/>
                <a:gd name="T6" fmla="*/ 188 w 188"/>
                <a:gd name="T7" fmla="*/ 0 h 276"/>
                <a:gd name="T8" fmla="*/ 0 w 188"/>
                <a:gd name="T9" fmla="*/ 0 h 276"/>
                <a:gd name="T10" fmla="*/ 0 w 188"/>
                <a:gd name="T11" fmla="*/ 211 h 276"/>
              </a:gdLst>
              <a:ahLst/>
              <a:cxnLst>
                <a:cxn ang="0">
                  <a:pos x="T0" y="T1"/>
                </a:cxn>
                <a:cxn ang="0">
                  <a:pos x="T2" y="T3"/>
                </a:cxn>
                <a:cxn ang="0">
                  <a:pos x="T4" y="T5"/>
                </a:cxn>
                <a:cxn ang="0">
                  <a:pos x="T6" y="T7"/>
                </a:cxn>
                <a:cxn ang="0">
                  <a:pos x="T8" y="T9"/>
                </a:cxn>
                <a:cxn ang="0">
                  <a:pos x="T10" y="T11"/>
                </a:cxn>
              </a:cxnLst>
              <a:rect l="0" t="0" r="r" b="b"/>
              <a:pathLst>
                <a:path w="188" h="276">
                  <a:moveTo>
                    <a:pt x="0" y="211"/>
                  </a:moveTo>
                  <a:cubicBezTo>
                    <a:pt x="0" y="263"/>
                    <a:pt x="29" y="276"/>
                    <a:pt x="81" y="276"/>
                  </a:cubicBezTo>
                  <a:cubicBezTo>
                    <a:pt x="81" y="276"/>
                    <a:pt x="188" y="263"/>
                    <a:pt x="188" y="211"/>
                  </a:cubicBezTo>
                  <a:lnTo>
                    <a:pt x="188" y="0"/>
                  </a:lnTo>
                  <a:lnTo>
                    <a:pt x="0" y="0"/>
                  </a:lnTo>
                  <a:lnTo>
                    <a:pt x="0" y="211"/>
                  </a:lnTo>
                </a:path>
              </a:pathLst>
            </a:custGeom>
            <a:solidFill>
              <a:srgbClr val="EAB7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2602">
              <a:extLst>
                <a:ext uri="{FF2B5EF4-FFF2-40B4-BE49-F238E27FC236}">
                  <a16:creationId xmlns:a16="http://schemas.microsoft.com/office/drawing/2014/main" id="{AC914651-0A43-4ED8-B6FB-9D5BE5AB58D3}"/>
                </a:ext>
              </a:extLst>
            </p:cNvPr>
            <p:cNvSpPr>
              <a:spLocks/>
            </p:cNvSpPr>
            <p:nvPr/>
          </p:nvSpPr>
          <p:spPr bwMode="gray">
            <a:xfrm>
              <a:off x="3131698" y="2344523"/>
              <a:ext cx="1120829" cy="1110641"/>
            </a:xfrm>
            <a:custGeom>
              <a:avLst/>
              <a:gdLst>
                <a:gd name="T0" fmla="*/ 676 w 847"/>
                <a:gd name="T1" fmla="*/ 59 h 840"/>
                <a:gd name="T2" fmla="*/ 506 w 847"/>
                <a:gd name="T3" fmla="*/ 0 h 840"/>
                <a:gd name="T4" fmla="*/ 396 w 847"/>
                <a:gd name="T5" fmla="*/ 123 h 840"/>
                <a:gd name="T6" fmla="*/ 304 w 847"/>
                <a:gd name="T7" fmla="*/ 75 h 840"/>
                <a:gd name="T8" fmla="*/ 281 w 847"/>
                <a:gd name="T9" fmla="*/ 15 h 840"/>
                <a:gd name="T10" fmla="*/ 151 w 847"/>
                <a:gd name="T11" fmla="*/ 60 h 840"/>
                <a:gd name="T12" fmla="*/ 59 w 847"/>
                <a:gd name="T13" fmla="*/ 136 h 840"/>
                <a:gd name="T14" fmla="*/ 0 w 847"/>
                <a:gd name="T15" fmla="*/ 293 h 840"/>
                <a:gd name="T16" fmla="*/ 134 w 847"/>
                <a:gd name="T17" fmla="*/ 369 h 840"/>
                <a:gd name="T18" fmla="*/ 127 w 847"/>
                <a:gd name="T19" fmla="*/ 434 h 840"/>
                <a:gd name="T20" fmla="*/ 127 w 847"/>
                <a:gd name="T21" fmla="*/ 442 h 840"/>
                <a:gd name="T22" fmla="*/ 176 w 847"/>
                <a:gd name="T23" fmla="*/ 533 h 840"/>
                <a:gd name="T24" fmla="*/ 192 w 847"/>
                <a:gd name="T25" fmla="*/ 840 h 840"/>
                <a:gd name="T26" fmla="*/ 622 w 847"/>
                <a:gd name="T27" fmla="*/ 840 h 840"/>
                <a:gd name="T28" fmla="*/ 653 w 847"/>
                <a:gd name="T29" fmla="*/ 396 h 840"/>
                <a:gd name="T30" fmla="*/ 847 w 847"/>
                <a:gd name="T31" fmla="*/ 283 h 840"/>
                <a:gd name="T32" fmla="*/ 780 w 847"/>
                <a:gd name="T33" fmla="*/ 153 h 840"/>
                <a:gd name="T34" fmla="*/ 676 w 847"/>
                <a:gd name="T35" fmla="*/ 5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7" h="840">
                  <a:moveTo>
                    <a:pt x="676" y="59"/>
                  </a:moveTo>
                  <a:lnTo>
                    <a:pt x="506" y="0"/>
                  </a:lnTo>
                  <a:cubicBezTo>
                    <a:pt x="510" y="60"/>
                    <a:pt x="473" y="123"/>
                    <a:pt x="396" y="123"/>
                  </a:cubicBezTo>
                  <a:cubicBezTo>
                    <a:pt x="352" y="123"/>
                    <a:pt x="322" y="103"/>
                    <a:pt x="304" y="75"/>
                  </a:cubicBezTo>
                  <a:cubicBezTo>
                    <a:pt x="291" y="58"/>
                    <a:pt x="284" y="37"/>
                    <a:pt x="281" y="15"/>
                  </a:cubicBezTo>
                  <a:lnTo>
                    <a:pt x="151" y="60"/>
                  </a:lnTo>
                  <a:cubicBezTo>
                    <a:pt x="101" y="75"/>
                    <a:pt x="73" y="111"/>
                    <a:pt x="59" y="136"/>
                  </a:cubicBezTo>
                  <a:lnTo>
                    <a:pt x="0" y="293"/>
                  </a:lnTo>
                  <a:cubicBezTo>
                    <a:pt x="8" y="295"/>
                    <a:pt x="78" y="337"/>
                    <a:pt x="134" y="369"/>
                  </a:cubicBezTo>
                  <a:cubicBezTo>
                    <a:pt x="129" y="406"/>
                    <a:pt x="127" y="434"/>
                    <a:pt x="127" y="434"/>
                  </a:cubicBezTo>
                  <a:lnTo>
                    <a:pt x="127" y="442"/>
                  </a:lnTo>
                  <a:cubicBezTo>
                    <a:pt x="127" y="481"/>
                    <a:pt x="147" y="515"/>
                    <a:pt x="176" y="533"/>
                  </a:cubicBezTo>
                  <a:lnTo>
                    <a:pt x="192" y="840"/>
                  </a:lnTo>
                  <a:lnTo>
                    <a:pt x="622" y="840"/>
                  </a:lnTo>
                  <a:lnTo>
                    <a:pt x="653" y="396"/>
                  </a:lnTo>
                  <a:cubicBezTo>
                    <a:pt x="705" y="365"/>
                    <a:pt x="837" y="287"/>
                    <a:pt x="847" y="283"/>
                  </a:cubicBezTo>
                  <a:lnTo>
                    <a:pt x="780" y="153"/>
                  </a:lnTo>
                  <a:cubicBezTo>
                    <a:pt x="770" y="130"/>
                    <a:pt x="741" y="76"/>
                    <a:pt x="676" y="59"/>
                  </a:cubicBezTo>
                </a:path>
              </a:pathLst>
            </a:custGeom>
            <a:solidFill>
              <a:srgbClr val="72C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2603">
              <a:extLst>
                <a:ext uri="{FF2B5EF4-FFF2-40B4-BE49-F238E27FC236}">
                  <a16:creationId xmlns:a16="http://schemas.microsoft.com/office/drawing/2014/main" id="{4B47E73C-023D-49FA-8520-4B07538BFC45}"/>
                </a:ext>
              </a:extLst>
            </p:cNvPr>
            <p:cNvSpPr>
              <a:spLocks/>
            </p:cNvSpPr>
            <p:nvPr/>
          </p:nvSpPr>
          <p:spPr bwMode="gray">
            <a:xfrm>
              <a:off x="3131698" y="2731717"/>
              <a:ext cx="50946" cy="25477"/>
            </a:xfrm>
            <a:custGeom>
              <a:avLst/>
              <a:gdLst>
                <a:gd name="T0" fmla="*/ 36 w 36"/>
                <a:gd name="T1" fmla="*/ 19 h 19"/>
                <a:gd name="T2" fmla="*/ 0 w 36"/>
                <a:gd name="T3" fmla="*/ 0 h 19"/>
                <a:gd name="T4" fmla="*/ 36 w 36"/>
                <a:gd name="T5" fmla="*/ 19 h 19"/>
                <a:gd name="T6" fmla="*/ 36 w 36"/>
                <a:gd name="T7" fmla="*/ 19 h 19"/>
              </a:gdLst>
              <a:ahLst/>
              <a:cxnLst>
                <a:cxn ang="0">
                  <a:pos x="T0" y="T1"/>
                </a:cxn>
                <a:cxn ang="0">
                  <a:pos x="T2" y="T3"/>
                </a:cxn>
                <a:cxn ang="0">
                  <a:pos x="T4" y="T5"/>
                </a:cxn>
                <a:cxn ang="0">
                  <a:pos x="T6" y="T7"/>
                </a:cxn>
              </a:cxnLst>
              <a:rect l="0" t="0" r="r" b="b"/>
              <a:pathLst>
                <a:path w="36" h="19">
                  <a:moveTo>
                    <a:pt x="36" y="19"/>
                  </a:moveTo>
                  <a:cubicBezTo>
                    <a:pt x="18" y="9"/>
                    <a:pt x="4" y="1"/>
                    <a:pt x="0" y="0"/>
                  </a:cubicBezTo>
                  <a:cubicBezTo>
                    <a:pt x="4" y="1"/>
                    <a:pt x="18" y="9"/>
                    <a:pt x="36" y="19"/>
                  </a:cubicBezTo>
                  <a:lnTo>
                    <a:pt x="36" y="19"/>
                  </a:lnTo>
                </a:path>
              </a:pathLst>
            </a:custGeom>
            <a:solidFill>
              <a:srgbClr val="DDB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2604">
              <a:extLst>
                <a:ext uri="{FF2B5EF4-FFF2-40B4-BE49-F238E27FC236}">
                  <a16:creationId xmlns:a16="http://schemas.microsoft.com/office/drawing/2014/main" id="{430042EF-4E45-4DD5-A2AC-852C01F625E5}"/>
                </a:ext>
              </a:extLst>
            </p:cNvPr>
            <p:cNvSpPr>
              <a:spLocks/>
            </p:cNvSpPr>
            <p:nvPr/>
          </p:nvSpPr>
          <p:spPr bwMode="gray">
            <a:xfrm>
              <a:off x="3182644" y="2757190"/>
              <a:ext cx="35665" cy="25477"/>
            </a:xfrm>
            <a:custGeom>
              <a:avLst/>
              <a:gdLst>
                <a:gd name="T0" fmla="*/ 30 w 30"/>
                <a:gd name="T1" fmla="*/ 18 h 18"/>
                <a:gd name="T2" fmla="*/ 0 w 30"/>
                <a:gd name="T3" fmla="*/ 0 h 18"/>
                <a:gd name="T4" fmla="*/ 0 w 30"/>
                <a:gd name="T5" fmla="*/ 0 h 18"/>
                <a:gd name="T6" fmla="*/ 30 w 30"/>
                <a:gd name="T7" fmla="*/ 18 h 18"/>
                <a:gd name="T8" fmla="*/ 30 w 30"/>
                <a:gd name="T9" fmla="*/ 18 h 18"/>
              </a:gdLst>
              <a:ahLst/>
              <a:cxnLst>
                <a:cxn ang="0">
                  <a:pos x="T0" y="T1"/>
                </a:cxn>
                <a:cxn ang="0">
                  <a:pos x="T2" y="T3"/>
                </a:cxn>
                <a:cxn ang="0">
                  <a:pos x="T4" y="T5"/>
                </a:cxn>
                <a:cxn ang="0">
                  <a:pos x="T6" y="T7"/>
                </a:cxn>
                <a:cxn ang="0">
                  <a:pos x="T8" y="T9"/>
                </a:cxn>
              </a:cxnLst>
              <a:rect l="0" t="0" r="r" b="b"/>
              <a:pathLst>
                <a:path w="30" h="18">
                  <a:moveTo>
                    <a:pt x="30" y="18"/>
                  </a:moveTo>
                  <a:cubicBezTo>
                    <a:pt x="19" y="12"/>
                    <a:pt x="9" y="6"/>
                    <a:pt x="0" y="0"/>
                  </a:cubicBezTo>
                  <a:lnTo>
                    <a:pt x="0" y="0"/>
                  </a:lnTo>
                  <a:cubicBezTo>
                    <a:pt x="9" y="6"/>
                    <a:pt x="19" y="11"/>
                    <a:pt x="30" y="18"/>
                  </a:cubicBezTo>
                  <a:lnTo>
                    <a:pt x="30" y="18"/>
                  </a:lnTo>
                </a:path>
              </a:pathLst>
            </a:custGeom>
            <a:solidFill>
              <a:srgbClr val="B4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2605">
              <a:extLst>
                <a:ext uri="{FF2B5EF4-FFF2-40B4-BE49-F238E27FC236}">
                  <a16:creationId xmlns:a16="http://schemas.microsoft.com/office/drawing/2014/main" id="{A950A81B-3C63-4C76-9494-8C8BA098D267}"/>
                </a:ext>
              </a:extLst>
            </p:cNvPr>
            <p:cNvSpPr>
              <a:spLocks noEditPoints="1"/>
            </p:cNvSpPr>
            <p:nvPr/>
          </p:nvSpPr>
          <p:spPr bwMode="gray">
            <a:xfrm>
              <a:off x="3131698" y="2364900"/>
              <a:ext cx="377006" cy="366817"/>
            </a:xfrm>
            <a:custGeom>
              <a:avLst/>
              <a:gdLst>
                <a:gd name="T0" fmla="*/ 0 w 282"/>
                <a:gd name="T1" fmla="*/ 278 h 278"/>
                <a:gd name="T2" fmla="*/ 0 w 282"/>
                <a:gd name="T3" fmla="*/ 278 h 278"/>
                <a:gd name="T4" fmla="*/ 0 w 282"/>
                <a:gd name="T5" fmla="*/ 278 h 278"/>
                <a:gd name="T6" fmla="*/ 0 w 282"/>
                <a:gd name="T7" fmla="*/ 278 h 278"/>
                <a:gd name="T8" fmla="*/ 0 w 282"/>
                <a:gd name="T9" fmla="*/ 278 h 278"/>
                <a:gd name="T10" fmla="*/ 0 w 282"/>
                <a:gd name="T11" fmla="*/ 278 h 278"/>
                <a:gd name="T12" fmla="*/ 0 w 282"/>
                <a:gd name="T13" fmla="*/ 278 h 278"/>
                <a:gd name="T14" fmla="*/ 0 w 282"/>
                <a:gd name="T15" fmla="*/ 278 h 278"/>
                <a:gd name="T16" fmla="*/ 0 w 282"/>
                <a:gd name="T17" fmla="*/ 278 h 278"/>
                <a:gd name="T18" fmla="*/ 0 w 282"/>
                <a:gd name="T19" fmla="*/ 278 h 278"/>
                <a:gd name="T20" fmla="*/ 0 w 282"/>
                <a:gd name="T21" fmla="*/ 278 h 278"/>
                <a:gd name="T22" fmla="*/ 0 w 282"/>
                <a:gd name="T23" fmla="*/ 278 h 278"/>
                <a:gd name="T24" fmla="*/ 0 w 282"/>
                <a:gd name="T25" fmla="*/ 278 h 278"/>
                <a:gd name="T26" fmla="*/ 0 w 282"/>
                <a:gd name="T27" fmla="*/ 278 h 278"/>
                <a:gd name="T28" fmla="*/ 0 w 282"/>
                <a:gd name="T29" fmla="*/ 278 h 278"/>
                <a:gd name="T30" fmla="*/ 0 w 282"/>
                <a:gd name="T31" fmla="*/ 278 h 278"/>
                <a:gd name="T32" fmla="*/ 0 w 282"/>
                <a:gd name="T33" fmla="*/ 278 h 278"/>
                <a:gd name="T34" fmla="*/ 0 w 282"/>
                <a:gd name="T35" fmla="*/ 278 h 278"/>
                <a:gd name="T36" fmla="*/ 0 w 282"/>
                <a:gd name="T37" fmla="*/ 278 h 278"/>
                <a:gd name="T38" fmla="*/ 0 w 282"/>
                <a:gd name="T39" fmla="*/ 278 h 278"/>
                <a:gd name="T40" fmla="*/ 0 w 282"/>
                <a:gd name="T41" fmla="*/ 278 h 278"/>
                <a:gd name="T42" fmla="*/ 0 w 282"/>
                <a:gd name="T43" fmla="*/ 278 h 278"/>
                <a:gd name="T44" fmla="*/ 282 w 282"/>
                <a:gd name="T45" fmla="*/ 6 h 278"/>
                <a:gd name="T46" fmla="*/ 281 w 282"/>
                <a:gd name="T47" fmla="*/ 0 h 278"/>
                <a:gd name="T48" fmla="*/ 282 w 282"/>
                <a:gd name="T49" fmla="*/ 6 h 278"/>
                <a:gd name="T50" fmla="*/ 282 w 282"/>
                <a:gd name="T51" fmla="*/ 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2" h="278">
                  <a:moveTo>
                    <a:pt x="0" y="278"/>
                  </a:moveTo>
                  <a:cubicBezTo>
                    <a:pt x="0" y="278"/>
                    <a:pt x="0" y="278"/>
                    <a:pt x="0" y="278"/>
                  </a:cubicBezTo>
                  <a:cubicBezTo>
                    <a:pt x="0" y="278"/>
                    <a:pt x="0" y="278"/>
                    <a:pt x="0" y="278"/>
                  </a:cubicBezTo>
                  <a:moveTo>
                    <a:pt x="0" y="278"/>
                  </a:moveTo>
                  <a:cubicBezTo>
                    <a:pt x="0" y="278"/>
                    <a:pt x="0" y="278"/>
                    <a:pt x="0" y="278"/>
                  </a:cubicBezTo>
                  <a:cubicBezTo>
                    <a:pt x="0" y="278"/>
                    <a:pt x="0" y="278"/>
                    <a:pt x="0" y="278"/>
                  </a:cubicBezTo>
                  <a:moveTo>
                    <a:pt x="0" y="278"/>
                  </a:moveTo>
                  <a:cubicBezTo>
                    <a:pt x="0" y="278"/>
                    <a:pt x="0" y="278"/>
                    <a:pt x="0" y="278"/>
                  </a:cubicBezTo>
                  <a:cubicBezTo>
                    <a:pt x="0" y="278"/>
                    <a:pt x="0" y="278"/>
                    <a:pt x="0" y="278"/>
                  </a:cubicBezTo>
                  <a:moveTo>
                    <a:pt x="0" y="278"/>
                  </a:moveTo>
                  <a:cubicBezTo>
                    <a:pt x="0" y="278"/>
                    <a:pt x="0" y="278"/>
                    <a:pt x="0" y="278"/>
                  </a:cubicBezTo>
                  <a:cubicBezTo>
                    <a:pt x="0" y="278"/>
                    <a:pt x="0" y="278"/>
                    <a:pt x="0" y="278"/>
                  </a:cubicBezTo>
                  <a:moveTo>
                    <a:pt x="0" y="278"/>
                  </a:moveTo>
                  <a:cubicBezTo>
                    <a:pt x="0" y="278"/>
                    <a:pt x="0" y="278"/>
                    <a:pt x="0" y="278"/>
                  </a:cubicBezTo>
                  <a:cubicBezTo>
                    <a:pt x="0" y="278"/>
                    <a:pt x="0" y="278"/>
                    <a:pt x="0" y="278"/>
                  </a:cubicBezTo>
                  <a:moveTo>
                    <a:pt x="0" y="278"/>
                  </a:moveTo>
                  <a:lnTo>
                    <a:pt x="0" y="278"/>
                  </a:lnTo>
                  <a:lnTo>
                    <a:pt x="0" y="278"/>
                  </a:lnTo>
                  <a:moveTo>
                    <a:pt x="0" y="278"/>
                  </a:moveTo>
                  <a:cubicBezTo>
                    <a:pt x="0" y="278"/>
                    <a:pt x="0" y="278"/>
                    <a:pt x="0" y="278"/>
                  </a:cubicBezTo>
                  <a:lnTo>
                    <a:pt x="0" y="278"/>
                  </a:lnTo>
                  <a:cubicBezTo>
                    <a:pt x="0" y="278"/>
                    <a:pt x="0" y="278"/>
                    <a:pt x="0" y="278"/>
                  </a:cubicBezTo>
                  <a:moveTo>
                    <a:pt x="282" y="6"/>
                  </a:moveTo>
                  <a:cubicBezTo>
                    <a:pt x="282" y="4"/>
                    <a:pt x="282" y="2"/>
                    <a:pt x="281" y="0"/>
                  </a:cubicBezTo>
                  <a:cubicBezTo>
                    <a:pt x="282" y="2"/>
                    <a:pt x="282" y="4"/>
                    <a:pt x="282" y="6"/>
                  </a:cubicBezTo>
                  <a:cubicBezTo>
                    <a:pt x="282" y="6"/>
                    <a:pt x="282" y="6"/>
                    <a:pt x="282" y="6"/>
                  </a:cubicBezTo>
                </a:path>
              </a:pathLst>
            </a:custGeom>
            <a:solidFill>
              <a:srgbClr val="DDB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2606">
              <a:extLst>
                <a:ext uri="{FF2B5EF4-FFF2-40B4-BE49-F238E27FC236}">
                  <a16:creationId xmlns:a16="http://schemas.microsoft.com/office/drawing/2014/main" id="{2466CF2A-030F-4E68-BD85-50CD65A9E768}"/>
                </a:ext>
              </a:extLst>
            </p:cNvPr>
            <p:cNvSpPr>
              <a:spLocks/>
            </p:cNvSpPr>
            <p:nvPr/>
          </p:nvSpPr>
          <p:spPr bwMode="gray">
            <a:xfrm>
              <a:off x="3131698" y="2364900"/>
              <a:ext cx="377006" cy="417763"/>
            </a:xfrm>
            <a:custGeom>
              <a:avLst/>
              <a:gdLst>
                <a:gd name="T0" fmla="*/ 66 w 282"/>
                <a:gd name="T1" fmla="*/ 315 h 315"/>
                <a:gd name="T2" fmla="*/ 36 w 282"/>
                <a:gd name="T3" fmla="*/ 297 h 315"/>
                <a:gd name="T4" fmla="*/ 36 w 282"/>
                <a:gd name="T5" fmla="*/ 297 h 315"/>
                <a:gd name="T6" fmla="*/ 0 w 282"/>
                <a:gd name="T7" fmla="*/ 278 h 315"/>
                <a:gd name="T8" fmla="*/ 0 w 282"/>
                <a:gd name="T9" fmla="*/ 278 h 315"/>
                <a:gd name="T10" fmla="*/ 0 w 282"/>
                <a:gd name="T11" fmla="*/ 278 h 315"/>
                <a:gd name="T12" fmla="*/ 0 w 282"/>
                <a:gd name="T13" fmla="*/ 278 h 315"/>
                <a:gd name="T14" fmla="*/ 0 w 282"/>
                <a:gd name="T15" fmla="*/ 278 h 315"/>
                <a:gd name="T16" fmla="*/ 0 w 282"/>
                <a:gd name="T17" fmla="*/ 278 h 315"/>
                <a:gd name="T18" fmla="*/ 0 w 282"/>
                <a:gd name="T19" fmla="*/ 278 h 315"/>
                <a:gd name="T20" fmla="*/ 0 w 282"/>
                <a:gd name="T21" fmla="*/ 278 h 315"/>
                <a:gd name="T22" fmla="*/ 0 w 282"/>
                <a:gd name="T23" fmla="*/ 278 h 315"/>
                <a:gd name="T24" fmla="*/ 0 w 282"/>
                <a:gd name="T25" fmla="*/ 278 h 315"/>
                <a:gd name="T26" fmla="*/ 0 w 282"/>
                <a:gd name="T27" fmla="*/ 278 h 315"/>
                <a:gd name="T28" fmla="*/ 0 w 282"/>
                <a:gd name="T29" fmla="*/ 278 h 315"/>
                <a:gd name="T30" fmla="*/ 0 w 282"/>
                <a:gd name="T31" fmla="*/ 278 h 315"/>
                <a:gd name="T32" fmla="*/ 0 w 282"/>
                <a:gd name="T33" fmla="*/ 278 h 315"/>
                <a:gd name="T34" fmla="*/ 0 w 282"/>
                <a:gd name="T35" fmla="*/ 278 h 315"/>
                <a:gd name="T36" fmla="*/ 59 w 282"/>
                <a:gd name="T37" fmla="*/ 121 h 315"/>
                <a:gd name="T38" fmla="*/ 151 w 282"/>
                <a:gd name="T39" fmla="*/ 45 h 315"/>
                <a:gd name="T40" fmla="*/ 281 w 282"/>
                <a:gd name="T41" fmla="*/ 0 h 315"/>
                <a:gd name="T42" fmla="*/ 281 w 282"/>
                <a:gd name="T43" fmla="*/ 0 h 315"/>
                <a:gd name="T44" fmla="*/ 282 w 282"/>
                <a:gd name="T45" fmla="*/ 6 h 315"/>
                <a:gd name="T46" fmla="*/ 264 w 282"/>
                <a:gd name="T47" fmla="*/ 19 h 315"/>
                <a:gd name="T48" fmla="*/ 191 w 282"/>
                <a:gd name="T49" fmla="*/ 77 h 315"/>
                <a:gd name="T50" fmla="*/ 118 w 282"/>
                <a:gd name="T51" fmla="*/ 178 h 315"/>
                <a:gd name="T52" fmla="*/ 66 w 282"/>
                <a:gd name="T53"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2" h="315">
                  <a:moveTo>
                    <a:pt x="66" y="315"/>
                  </a:moveTo>
                  <a:cubicBezTo>
                    <a:pt x="55" y="309"/>
                    <a:pt x="45" y="303"/>
                    <a:pt x="36" y="297"/>
                  </a:cubicBezTo>
                  <a:lnTo>
                    <a:pt x="36" y="297"/>
                  </a:lnTo>
                  <a:cubicBezTo>
                    <a:pt x="18" y="287"/>
                    <a:pt x="4" y="279"/>
                    <a:pt x="0" y="278"/>
                  </a:cubicBezTo>
                  <a:lnTo>
                    <a:pt x="0" y="278"/>
                  </a:lnTo>
                  <a:cubicBezTo>
                    <a:pt x="0" y="278"/>
                    <a:pt x="0" y="278"/>
                    <a:pt x="0" y="278"/>
                  </a:cubicBezTo>
                  <a:cubicBezTo>
                    <a:pt x="0" y="278"/>
                    <a:pt x="0" y="278"/>
                    <a:pt x="0" y="278"/>
                  </a:cubicBezTo>
                  <a:cubicBezTo>
                    <a:pt x="0" y="278"/>
                    <a:pt x="0" y="278"/>
                    <a:pt x="0" y="278"/>
                  </a:cubicBezTo>
                  <a:lnTo>
                    <a:pt x="0" y="278"/>
                  </a:lnTo>
                  <a:cubicBezTo>
                    <a:pt x="0" y="278"/>
                    <a:pt x="0" y="278"/>
                    <a:pt x="0" y="278"/>
                  </a:cubicBezTo>
                  <a:lnTo>
                    <a:pt x="0" y="278"/>
                  </a:lnTo>
                  <a:cubicBezTo>
                    <a:pt x="0" y="278"/>
                    <a:pt x="0" y="278"/>
                    <a:pt x="0" y="278"/>
                  </a:cubicBezTo>
                  <a:lnTo>
                    <a:pt x="0" y="278"/>
                  </a:lnTo>
                  <a:cubicBezTo>
                    <a:pt x="0" y="278"/>
                    <a:pt x="0" y="278"/>
                    <a:pt x="0" y="278"/>
                  </a:cubicBezTo>
                  <a:lnTo>
                    <a:pt x="0" y="278"/>
                  </a:lnTo>
                  <a:lnTo>
                    <a:pt x="0" y="278"/>
                  </a:lnTo>
                  <a:cubicBezTo>
                    <a:pt x="0" y="278"/>
                    <a:pt x="0" y="278"/>
                    <a:pt x="0" y="278"/>
                  </a:cubicBezTo>
                  <a:cubicBezTo>
                    <a:pt x="0" y="278"/>
                    <a:pt x="0" y="278"/>
                    <a:pt x="0" y="278"/>
                  </a:cubicBezTo>
                  <a:lnTo>
                    <a:pt x="59" y="121"/>
                  </a:lnTo>
                  <a:cubicBezTo>
                    <a:pt x="73" y="96"/>
                    <a:pt x="101" y="60"/>
                    <a:pt x="151" y="45"/>
                  </a:cubicBezTo>
                  <a:lnTo>
                    <a:pt x="281" y="0"/>
                  </a:lnTo>
                  <a:lnTo>
                    <a:pt x="281" y="0"/>
                  </a:lnTo>
                  <a:cubicBezTo>
                    <a:pt x="282" y="2"/>
                    <a:pt x="282" y="4"/>
                    <a:pt x="282" y="6"/>
                  </a:cubicBezTo>
                  <a:cubicBezTo>
                    <a:pt x="276" y="10"/>
                    <a:pt x="270" y="14"/>
                    <a:pt x="264" y="19"/>
                  </a:cubicBezTo>
                  <a:cubicBezTo>
                    <a:pt x="241" y="40"/>
                    <a:pt x="213" y="55"/>
                    <a:pt x="191" y="77"/>
                  </a:cubicBezTo>
                  <a:cubicBezTo>
                    <a:pt x="162" y="106"/>
                    <a:pt x="139" y="143"/>
                    <a:pt x="118" y="178"/>
                  </a:cubicBezTo>
                  <a:cubicBezTo>
                    <a:pt x="93" y="221"/>
                    <a:pt x="76" y="267"/>
                    <a:pt x="66" y="315"/>
                  </a:cubicBezTo>
                </a:path>
              </a:pathLst>
            </a:custGeom>
            <a:solidFill>
              <a:srgbClr val="67B1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2607">
              <a:extLst>
                <a:ext uri="{FF2B5EF4-FFF2-40B4-BE49-F238E27FC236}">
                  <a16:creationId xmlns:a16="http://schemas.microsoft.com/office/drawing/2014/main" id="{CC6FE5DB-6D2D-4F9C-887F-720974FF238F}"/>
                </a:ext>
              </a:extLst>
            </p:cNvPr>
            <p:cNvSpPr>
              <a:spLocks noEditPoints="1"/>
            </p:cNvSpPr>
            <p:nvPr/>
          </p:nvSpPr>
          <p:spPr bwMode="gray">
            <a:xfrm>
              <a:off x="3299824" y="2838705"/>
              <a:ext cx="50946" cy="198695"/>
            </a:xfrm>
            <a:custGeom>
              <a:avLst/>
              <a:gdLst>
                <a:gd name="T0" fmla="*/ 39 w 39"/>
                <a:gd name="T1" fmla="*/ 153 h 153"/>
                <a:gd name="T2" fmla="*/ 0 w 39"/>
                <a:gd name="T3" fmla="*/ 69 h 153"/>
                <a:gd name="T4" fmla="*/ 0 w 39"/>
                <a:gd name="T5" fmla="*/ 69 h 153"/>
                <a:gd name="T6" fmla="*/ 39 w 39"/>
                <a:gd name="T7" fmla="*/ 153 h 153"/>
                <a:gd name="T8" fmla="*/ 39 w 39"/>
                <a:gd name="T9" fmla="*/ 153 h 153"/>
                <a:gd name="T10" fmla="*/ 0 w 39"/>
                <a:gd name="T11" fmla="*/ 61 h 153"/>
                <a:gd name="T12" fmla="*/ 0 w 39"/>
                <a:gd name="T13" fmla="*/ 61 h 153"/>
                <a:gd name="T14" fmla="*/ 0 w 39"/>
                <a:gd name="T15" fmla="*/ 61 h 153"/>
                <a:gd name="T16" fmla="*/ 3 w 39"/>
                <a:gd name="T17" fmla="*/ 32 h 153"/>
                <a:gd name="T18" fmla="*/ 6 w 39"/>
                <a:gd name="T19" fmla="*/ 0 h 153"/>
                <a:gd name="T20" fmla="*/ 6 w 39"/>
                <a:gd name="T21" fmla="*/ 0 h 153"/>
                <a:gd name="T22" fmla="*/ 3 w 39"/>
                <a:gd name="T23" fmla="*/ 3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53">
                  <a:moveTo>
                    <a:pt x="39" y="153"/>
                  </a:moveTo>
                  <a:cubicBezTo>
                    <a:pt x="15" y="134"/>
                    <a:pt x="0" y="103"/>
                    <a:pt x="0" y="69"/>
                  </a:cubicBezTo>
                  <a:lnTo>
                    <a:pt x="0" y="69"/>
                  </a:lnTo>
                  <a:cubicBezTo>
                    <a:pt x="0" y="103"/>
                    <a:pt x="15" y="134"/>
                    <a:pt x="39" y="153"/>
                  </a:cubicBezTo>
                  <a:lnTo>
                    <a:pt x="39" y="153"/>
                  </a:lnTo>
                  <a:moveTo>
                    <a:pt x="0" y="61"/>
                  </a:moveTo>
                  <a:lnTo>
                    <a:pt x="0" y="61"/>
                  </a:lnTo>
                  <a:lnTo>
                    <a:pt x="0" y="61"/>
                  </a:lnTo>
                  <a:moveTo>
                    <a:pt x="3" y="32"/>
                  </a:moveTo>
                  <a:cubicBezTo>
                    <a:pt x="3" y="22"/>
                    <a:pt x="4" y="11"/>
                    <a:pt x="6" y="0"/>
                  </a:cubicBezTo>
                  <a:cubicBezTo>
                    <a:pt x="6" y="0"/>
                    <a:pt x="6" y="0"/>
                    <a:pt x="6" y="0"/>
                  </a:cubicBezTo>
                  <a:cubicBezTo>
                    <a:pt x="5" y="12"/>
                    <a:pt x="3" y="23"/>
                    <a:pt x="3" y="32"/>
                  </a:cubicBezTo>
                </a:path>
              </a:pathLst>
            </a:custGeom>
            <a:solidFill>
              <a:srgbClr val="CDA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2608">
              <a:extLst>
                <a:ext uri="{FF2B5EF4-FFF2-40B4-BE49-F238E27FC236}">
                  <a16:creationId xmlns:a16="http://schemas.microsoft.com/office/drawing/2014/main" id="{18B28AB0-1EA2-4B44-B5B8-A0D737FC40DE}"/>
                </a:ext>
              </a:extLst>
            </p:cNvPr>
            <p:cNvSpPr>
              <a:spLocks/>
            </p:cNvSpPr>
            <p:nvPr/>
          </p:nvSpPr>
          <p:spPr bwMode="gray">
            <a:xfrm>
              <a:off x="3310013" y="2833609"/>
              <a:ext cx="0" cy="5096"/>
            </a:xfrm>
            <a:custGeom>
              <a:avLst/>
              <a:gdLst>
                <a:gd name="T0" fmla="*/ 0 w 1"/>
                <a:gd name="T1" fmla="*/ 4 h 4"/>
                <a:gd name="T2" fmla="*/ 0 w 1"/>
                <a:gd name="T3" fmla="*/ 4 h 4"/>
                <a:gd name="T4" fmla="*/ 0 w 1"/>
                <a:gd name="T5" fmla="*/ 0 h 4"/>
                <a:gd name="T6" fmla="*/ 1 w 1"/>
                <a:gd name="T7" fmla="*/ 0 h 4"/>
                <a:gd name="T8" fmla="*/ 0 w 1"/>
                <a:gd name="T9" fmla="*/ 4 h 4"/>
              </a:gdLst>
              <a:ahLst/>
              <a:cxnLst>
                <a:cxn ang="0">
                  <a:pos x="T0" y="T1"/>
                </a:cxn>
                <a:cxn ang="0">
                  <a:pos x="T2" y="T3"/>
                </a:cxn>
                <a:cxn ang="0">
                  <a:pos x="T4" y="T5"/>
                </a:cxn>
                <a:cxn ang="0">
                  <a:pos x="T6" y="T7"/>
                </a:cxn>
                <a:cxn ang="0">
                  <a:pos x="T8" y="T9"/>
                </a:cxn>
              </a:cxnLst>
              <a:rect l="0" t="0" r="r" b="b"/>
              <a:pathLst>
                <a:path w="1" h="4">
                  <a:moveTo>
                    <a:pt x="0" y="4"/>
                  </a:moveTo>
                  <a:cubicBezTo>
                    <a:pt x="0" y="4"/>
                    <a:pt x="0" y="4"/>
                    <a:pt x="0" y="4"/>
                  </a:cubicBezTo>
                  <a:cubicBezTo>
                    <a:pt x="0" y="3"/>
                    <a:pt x="0" y="1"/>
                    <a:pt x="0" y="0"/>
                  </a:cubicBezTo>
                  <a:cubicBezTo>
                    <a:pt x="0" y="0"/>
                    <a:pt x="0" y="0"/>
                    <a:pt x="1" y="0"/>
                  </a:cubicBezTo>
                  <a:cubicBezTo>
                    <a:pt x="0" y="2"/>
                    <a:pt x="0" y="3"/>
                    <a:pt x="0" y="4"/>
                  </a:cubicBezTo>
                </a:path>
              </a:pathLst>
            </a:custGeom>
            <a:solidFill>
              <a:srgbClr val="B49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2609">
              <a:extLst>
                <a:ext uri="{FF2B5EF4-FFF2-40B4-BE49-F238E27FC236}">
                  <a16:creationId xmlns:a16="http://schemas.microsoft.com/office/drawing/2014/main" id="{56F657FF-1CB0-4589-8514-9D0347B15526}"/>
                </a:ext>
              </a:extLst>
            </p:cNvPr>
            <p:cNvSpPr>
              <a:spLocks/>
            </p:cNvSpPr>
            <p:nvPr/>
          </p:nvSpPr>
          <p:spPr bwMode="gray">
            <a:xfrm>
              <a:off x="3299824" y="2752094"/>
              <a:ext cx="147745" cy="682685"/>
            </a:xfrm>
            <a:custGeom>
              <a:avLst/>
              <a:gdLst>
                <a:gd name="T0" fmla="*/ 86 w 109"/>
                <a:gd name="T1" fmla="*/ 516 h 516"/>
                <a:gd name="T2" fmla="*/ 64 w 109"/>
                <a:gd name="T3" fmla="*/ 516 h 516"/>
                <a:gd name="T4" fmla="*/ 64 w 109"/>
                <a:gd name="T5" fmla="*/ 516 h 516"/>
                <a:gd name="T6" fmla="*/ 49 w 109"/>
                <a:gd name="T7" fmla="*/ 223 h 516"/>
                <a:gd name="T8" fmla="*/ 39 w 109"/>
                <a:gd name="T9" fmla="*/ 216 h 516"/>
                <a:gd name="T10" fmla="*/ 0 w 109"/>
                <a:gd name="T11" fmla="*/ 132 h 516"/>
                <a:gd name="T12" fmla="*/ 0 w 109"/>
                <a:gd name="T13" fmla="*/ 124 h 516"/>
                <a:gd name="T14" fmla="*/ 0 w 109"/>
                <a:gd name="T15" fmla="*/ 124 h 516"/>
                <a:gd name="T16" fmla="*/ 3 w 109"/>
                <a:gd name="T17" fmla="*/ 95 h 516"/>
                <a:gd name="T18" fmla="*/ 6 w 109"/>
                <a:gd name="T19" fmla="*/ 63 h 516"/>
                <a:gd name="T20" fmla="*/ 7 w 109"/>
                <a:gd name="T21" fmla="*/ 59 h 516"/>
                <a:gd name="T22" fmla="*/ 6 w 109"/>
                <a:gd name="T23" fmla="*/ 59 h 516"/>
                <a:gd name="T24" fmla="*/ 12 w 109"/>
                <a:gd name="T25" fmla="*/ 0 h 516"/>
                <a:gd name="T26" fmla="*/ 24 w 109"/>
                <a:gd name="T27" fmla="*/ 6 h 516"/>
                <a:gd name="T28" fmla="*/ 100 w 109"/>
                <a:gd name="T29" fmla="*/ 215 h 516"/>
                <a:gd name="T30" fmla="*/ 105 w 109"/>
                <a:gd name="T31" fmla="*/ 215 h 516"/>
                <a:gd name="T32" fmla="*/ 86 w 109"/>
                <a:gd name="T33"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516">
                  <a:moveTo>
                    <a:pt x="86" y="516"/>
                  </a:moveTo>
                  <a:lnTo>
                    <a:pt x="64" y="516"/>
                  </a:lnTo>
                  <a:lnTo>
                    <a:pt x="64" y="516"/>
                  </a:lnTo>
                  <a:lnTo>
                    <a:pt x="49" y="223"/>
                  </a:lnTo>
                  <a:cubicBezTo>
                    <a:pt x="45" y="221"/>
                    <a:pt x="42" y="219"/>
                    <a:pt x="39" y="216"/>
                  </a:cubicBezTo>
                  <a:cubicBezTo>
                    <a:pt x="15" y="197"/>
                    <a:pt x="0" y="166"/>
                    <a:pt x="0" y="132"/>
                  </a:cubicBezTo>
                  <a:lnTo>
                    <a:pt x="0" y="124"/>
                  </a:lnTo>
                  <a:lnTo>
                    <a:pt x="0" y="124"/>
                  </a:lnTo>
                  <a:cubicBezTo>
                    <a:pt x="0" y="124"/>
                    <a:pt x="1" y="112"/>
                    <a:pt x="3" y="95"/>
                  </a:cubicBezTo>
                  <a:cubicBezTo>
                    <a:pt x="3" y="86"/>
                    <a:pt x="5" y="75"/>
                    <a:pt x="6" y="63"/>
                  </a:cubicBezTo>
                  <a:cubicBezTo>
                    <a:pt x="6" y="62"/>
                    <a:pt x="6" y="61"/>
                    <a:pt x="7" y="59"/>
                  </a:cubicBezTo>
                  <a:cubicBezTo>
                    <a:pt x="6" y="59"/>
                    <a:pt x="6" y="59"/>
                    <a:pt x="6" y="59"/>
                  </a:cubicBezTo>
                  <a:cubicBezTo>
                    <a:pt x="8" y="37"/>
                    <a:pt x="11" y="15"/>
                    <a:pt x="12" y="0"/>
                  </a:cubicBezTo>
                  <a:cubicBezTo>
                    <a:pt x="14" y="1"/>
                    <a:pt x="24" y="6"/>
                    <a:pt x="24" y="6"/>
                  </a:cubicBezTo>
                  <a:cubicBezTo>
                    <a:pt x="24" y="6"/>
                    <a:pt x="8" y="215"/>
                    <a:pt x="100" y="215"/>
                  </a:cubicBezTo>
                  <a:cubicBezTo>
                    <a:pt x="101" y="215"/>
                    <a:pt x="103" y="215"/>
                    <a:pt x="105" y="215"/>
                  </a:cubicBezTo>
                  <a:cubicBezTo>
                    <a:pt x="109" y="218"/>
                    <a:pt x="86" y="447"/>
                    <a:pt x="86" y="516"/>
                  </a:cubicBezTo>
                </a:path>
              </a:pathLst>
            </a:custGeom>
            <a:solidFill>
              <a:srgbClr val="67B1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2610">
              <a:extLst>
                <a:ext uri="{FF2B5EF4-FFF2-40B4-BE49-F238E27FC236}">
                  <a16:creationId xmlns:a16="http://schemas.microsoft.com/office/drawing/2014/main" id="{E731A493-E50F-43C4-B195-64751654CF4F}"/>
                </a:ext>
              </a:extLst>
            </p:cNvPr>
            <p:cNvSpPr>
              <a:spLocks/>
            </p:cNvSpPr>
            <p:nvPr/>
          </p:nvSpPr>
          <p:spPr bwMode="gray">
            <a:xfrm>
              <a:off x="3554558" y="2273196"/>
              <a:ext cx="173218" cy="50946"/>
            </a:xfrm>
            <a:custGeom>
              <a:avLst/>
              <a:gdLst>
                <a:gd name="T0" fmla="*/ 49 w 131"/>
                <a:gd name="T1" fmla="*/ 38 h 38"/>
                <a:gd name="T2" fmla="*/ 0 w 131"/>
                <a:gd name="T3" fmla="*/ 26 h 38"/>
                <a:gd name="T4" fmla="*/ 0 w 131"/>
                <a:gd name="T5" fmla="*/ 9 h 38"/>
                <a:gd name="T6" fmla="*/ 51 w 131"/>
                <a:gd name="T7" fmla="*/ 22 h 38"/>
                <a:gd name="T8" fmla="*/ 131 w 131"/>
                <a:gd name="T9" fmla="*/ 0 h 38"/>
                <a:gd name="T10" fmla="*/ 49 w 131"/>
                <a:gd name="T11" fmla="*/ 38 h 38"/>
              </a:gdLst>
              <a:ahLst/>
              <a:cxnLst>
                <a:cxn ang="0">
                  <a:pos x="T0" y="T1"/>
                </a:cxn>
                <a:cxn ang="0">
                  <a:pos x="T2" y="T3"/>
                </a:cxn>
                <a:cxn ang="0">
                  <a:pos x="T4" y="T5"/>
                </a:cxn>
                <a:cxn ang="0">
                  <a:pos x="T6" y="T7"/>
                </a:cxn>
                <a:cxn ang="0">
                  <a:pos x="T8" y="T9"/>
                </a:cxn>
                <a:cxn ang="0">
                  <a:pos x="T10" y="T11"/>
                </a:cxn>
              </a:cxnLst>
              <a:rect l="0" t="0" r="r" b="b"/>
              <a:pathLst>
                <a:path w="131" h="38">
                  <a:moveTo>
                    <a:pt x="49" y="38"/>
                  </a:moveTo>
                  <a:cubicBezTo>
                    <a:pt x="20" y="38"/>
                    <a:pt x="0" y="26"/>
                    <a:pt x="0" y="26"/>
                  </a:cubicBezTo>
                  <a:lnTo>
                    <a:pt x="0" y="9"/>
                  </a:lnTo>
                  <a:cubicBezTo>
                    <a:pt x="17" y="19"/>
                    <a:pt x="34" y="22"/>
                    <a:pt x="51" y="22"/>
                  </a:cubicBezTo>
                  <a:cubicBezTo>
                    <a:pt x="94" y="22"/>
                    <a:pt x="131" y="0"/>
                    <a:pt x="131" y="0"/>
                  </a:cubicBezTo>
                  <a:cubicBezTo>
                    <a:pt x="103" y="30"/>
                    <a:pt x="73" y="38"/>
                    <a:pt x="49" y="38"/>
                  </a:cubicBezTo>
                </a:path>
              </a:pathLst>
            </a:custGeom>
            <a:solidFill>
              <a:srgbClr val="CDA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2611">
              <a:extLst>
                <a:ext uri="{FF2B5EF4-FFF2-40B4-BE49-F238E27FC236}">
                  <a16:creationId xmlns:a16="http://schemas.microsoft.com/office/drawing/2014/main" id="{A667D19D-93CD-4694-9564-7B0B46B06C7C}"/>
                </a:ext>
              </a:extLst>
            </p:cNvPr>
            <p:cNvSpPr>
              <a:spLocks/>
            </p:cNvSpPr>
            <p:nvPr/>
          </p:nvSpPr>
          <p:spPr bwMode="gray">
            <a:xfrm>
              <a:off x="3279448" y="3434783"/>
              <a:ext cx="835527" cy="601170"/>
            </a:xfrm>
            <a:custGeom>
              <a:avLst/>
              <a:gdLst>
                <a:gd name="T0" fmla="*/ 513 w 630"/>
                <a:gd name="T1" fmla="*/ 1 h 454"/>
                <a:gd name="T2" fmla="*/ 80 w 630"/>
                <a:gd name="T3" fmla="*/ 0 h 454"/>
                <a:gd name="T4" fmla="*/ 13 w 630"/>
                <a:gd name="T5" fmla="*/ 260 h 454"/>
                <a:gd name="T6" fmla="*/ 0 w 630"/>
                <a:gd name="T7" fmla="*/ 443 h 454"/>
                <a:gd name="T8" fmla="*/ 0 w 630"/>
                <a:gd name="T9" fmla="*/ 449 h 454"/>
                <a:gd name="T10" fmla="*/ 630 w 630"/>
                <a:gd name="T11" fmla="*/ 454 h 454"/>
                <a:gd name="T12" fmla="*/ 610 w 630"/>
                <a:gd name="T13" fmla="*/ 265 h 454"/>
                <a:gd name="T14" fmla="*/ 513 w 630"/>
                <a:gd name="T15" fmla="*/ 1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454">
                  <a:moveTo>
                    <a:pt x="513" y="1"/>
                  </a:moveTo>
                  <a:lnTo>
                    <a:pt x="80" y="0"/>
                  </a:lnTo>
                  <a:lnTo>
                    <a:pt x="13" y="260"/>
                  </a:lnTo>
                  <a:cubicBezTo>
                    <a:pt x="4" y="298"/>
                    <a:pt x="0" y="404"/>
                    <a:pt x="0" y="443"/>
                  </a:cubicBezTo>
                  <a:lnTo>
                    <a:pt x="0" y="449"/>
                  </a:lnTo>
                  <a:cubicBezTo>
                    <a:pt x="210" y="450"/>
                    <a:pt x="420" y="453"/>
                    <a:pt x="630" y="454"/>
                  </a:cubicBezTo>
                  <a:cubicBezTo>
                    <a:pt x="629" y="397"/>
                    <a:pt x="622" y="306"/>
                    <a:pt x="610" y="265"/>
                  </a:cubicBezTo>
                  <a:lnTo>
                    <a:pt x="513" y="1"/>
                  </a:lnTo>
                </a:path>
              </a:pathLst>
            </a:custGeom>
            <a:solidFill>
              <a:srgbClr val="E14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2612">
              <a:extLst>
                <a:ext uri="{FF2B5EF4-FFF2-40B4-BE49-F238E27FC236}">
                  <a16:creationId xmlns:a16="http://schemas.microsoft.com/office/drawing/2014/main" id="{442B627C-2389-4733-A09F-C76AABC74F50}"/>
                </a:ext>
              </a:extLst>
            </p:cNvPr>
            <p:cNvSpPr>
              <a:spLocks/>
            </p:cNvSpPr>
            <p:nvPr/>
          </p:nvSpPr>
          <p:spPr bwMode="gray">
            <a:xfrm>
              <a:off x="3289636" y="3776127"/>
              <a:ext cx="10188" cy="50946"/>
            </a:xfrm>
            <a:custGeom>
              <a:avLst/>
              <a:gdLst>
                <a:gd name="T0" fmla="*/ 0 w 6"/>
                <a:gd name="T1" fmla="*/ 36 h 36"/>
                <a:gd name="T2" fmla="*/ 0 w 6"/>
                <a:gd name="T3" fmla="*/ 36 h 36"/>
                <a:gd name="T4" fmla="*/ 6 w 6"/>
                <a:gd name="T5" fmla="*/ 0 h 36"/>
                <a:gd name="T6" fmla="*/ 0 w 6"/>
                <a:gd name="T7" fmla="*/ 36 h 36"/>
              </a:gdLst>
              <a:ahLst/>
              <a:cxnLst>
                <a:cxn ang="0">
                  <a:pos x="T0" y="T1"/>
                </a:cxn>
                <a:cxn ang="0">
                  <a:pos x="T2" y="T3"/>
                </a:cxn>
                <a:cxn ang="0">
                  <a:pos x="T4" y="T5"/>
                </a:cxn>
                <a:cxn ang="0">
                  <a:pos x="T6" y="T7"/>
                </a:cxn>
              </a:cxnLst>
              <a:rect l="0" t="0" r="r" b="b"/>
              <a:pathLst>
                <a:path w="6" h="36">
                  <a:moveTo>
                    <a:pt x="0" y="36"/>
                  </a:moveTo>
                  <a:lnTo>
                    <a:pt x="0" y="36"/>
                  </a:lnTo>
                  <a:cubicBezTo>
                    <a:pt x="2" y="22"/>
                    <a:pt x="4" y="9"/>
                    <a:pt x="6" y="0"/>
                  </a:cubicBezTo>
                  <a:cubicBezTo>
                    <a:pt x="4" y="9"/>
                    <a:pt x="2" y="22"/>
                    <a:pt x="0" y="36"/>
                  </a:cubicBezTo>
                </a:path>
              </a:pathLst>
            </a:custGeom>
            <a:solidFill>
              <a:srgbClr val="DDB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2613">
              <a:extLst>
                <a:ext uri="{FF2B5EF4-FFF2-40B4-BE49-F238E27FC236}">
                  <a16:creationId xmlns:a16="http://schemas.microsoft.com/office/drawing/2014/main" id="{6942710F-1D8E-438F-A4E5-FF35D49BF754}"/>
                </a:ext>
              </a:extLst>
            </p:cNvPr>
            <p:cNvSpPr>
              <a:spLocks/>
            </p:cNvSpPr>
            <p:nvPr/>
          </p:nvSpPr>
          <p:spPr bwMode="gray">
            <a:xfrm>
              <a:off x="3289636" y="3434783"/>
              <a:ext cx="667405" cy="392290"/>
            </a:xfrm>
            <a:custGeom>
              <a:avLst/>
              <a:gdLst>
                <a:gd name="T0" fmla="*/ 82 w 504"/>
                <a:gd name="T1" fmla="*/ 296 h 296"/>
                <a:gd name="T2" fmla="*/ 0 w 504"/>
                <a:gd name="T3" fmla="*/ 296 h 296"/>
                <a:gd name="T4" fmla="*/ 6 w 504"/>
                <a:gd name="T5" fmla="*/ 260 h 296"/>
                <a:gd name="T6" fmla="*/ 6 w 504"/>
                <a:gd name="T7" fmla="*/ 260 h 296"/>
                <a:gd name="T8" fmla="*/ 73 w 504"/>
                <a:gd name="T9" fmla="*/ 0 h 296"/>
                <a:gd name="T10" fmla="*/ 504 w 504"/>
                <a:gd name="T11" fmla="*/ 1 h 296"/>
                <a:gd name="T12" fmla="*/ 130 w 504"/>
                <a:gd name="T13" fmla="*/ 44 h 296"/>
                <a:gd name="T14" fmla="*/ 82 w 504"/>
                <a:gd name="T15" fmla="*/ 296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296">
                  <a:moveTo>
                    <a:pt x="82" y="296"/>
                  </a:moveTo>
                  <a:lnTo>
                    <a:pt x="0" y="296"/>
                  </a:lnTo>
                  <a:cubicBezTo>
                    <a:pt x="2" y="282"/>
                    <a:pt x="4" y="269"/>
                    <a:pt x="6" y="260"/>
                  </a:cubicBezTo>
                  <a:lnTo>
                    <a:pt x="6" y="260"/>
                  </a:lnTo>
                  <a:lnTo>
                    <a:pt x="73" y="0"/>
                  </a:lnTo>
                  <a:lnTo>
                    <a:pt x="504" y="1"/>
                  </a:lnTo>
                  <a:cubicBezTo>
                    <a:pt x="496" y="12"/>
                    <a:pt x="133" y="27"/>
                    <a:pt x="130" y="44"/>
                  </a:cubicBezTo>
                  <a:cubicBezTo>
                    <a:pt x="114" y="128"/>
                    <a:pt x="97" y="212"/>
                    <a:pt x="82" y="296"/>
                  </a:cubicBezTo>
                </a:path>
              </a:pathLst>
            </a:custGeom>
            <a:solidFill>
              <a:srgbClr val="C744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2614">
              <a:extLst>
                <a:ext uri="{FF2B5EF4-FFF2-40B4-BE49-F238E27FC236}">
                  <a16:creationId xmlns:a16="http://schemas.microsoft.com/office/drawing/2014/main" id="{D72E74DB-CEDC-4E91-9C7D-5C15ED376CB2}"/>
                </a:ext>
              </a:extLst>
            </p:cNvPr>
            <p:cNvSpPr>
              <a:spLocks/>
            </p:cNvSpPr>
            <p:nvPr/>
          </p:nvSpPr>
          <p:spPr bwMode="gray">
            <a:xfrm>
              <a:off x="3661546" y="1615984"/>
              <a:ext cx="254733" cy="616459"/>
            </a:xfrm>
            <a:custGeom>
              <a:avLst/>
              <a:gdLst>
                <a:gd name="T0" fmla="*/ 2 w 194"/>
                <a:gd name="T1" fmla="*/ 18 h 464"/>
                <a:gd name="T2" fmla="*/ 0 w 194"/>
                <a:gd name="T3" fmla="*/ 166 h 464"/>
                <a:gd name="T4" fmla="*/ 58 w 194"/>
                <a:gd name="T5" fmla="*/ 169 h 464"/>
                <a:gd name="T6" fmla="*/ 114 w 194"/>
                <a:gd name="T7" fmla="*/ 224 h 464"/>
                <a:gd name="T8" fmla="*/ 114 w 194"/>
                <a:gd name="T9" fmla="*/ 249 h 464"/>
                <a:gd name="T10" fmla="*/ 130 w 194"/>
                <a:gd name="T11" fmla="*/ 249 h 464"/>
                <a:gd name="T12" fmla="*/ 155 w 194"/>
                <a:gd name="T13" fmla="*/ 228 h 464"/>
                <a:gd name="T14" fmla="*/ 178 w 194"/>
                <a:gd name="T15" fmla="*/ 262 h 464"/>
                <a:gd name="T16" fmla="*/ 134 w 194"/>
                <a:gd name="T17" fmla="*/ 346 h 464"/>
                <a:gd name="T18" fmla="*/ 107 w 194"/>
                <a:gd name="T19" fmla="*/ 464 h 464"/>
                <a:gd name="T20" fmla="*/ 194 w 194"/>
                <a:gd name="T21" fmla="*/ 211 h 464"/>
                <a:gd name="T22" fmla="*/ 2 w 194"/>
                <a:gd name="T23" fmla="*/ 18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464">
                  <a:moveTo>
                    <a:pt x="2" y="18"/>
                  </a:moveTo>
                  <a:cubicBezTo>
                    <a:pt x="2" y="18"/>
                    <a:pt x="18" y="138"/>
                    <a:pt x="0" y="166"/>
                  </a:cubicBezTo>
                  <a:lnTo>
                    <a:pt x="58" y="169"/>
                  </a:lnTo>
                  <a:cubicBezTo>
                    <a:pt x="89" y="169"/>
                    <a:pt x="114" y="193"/>
                    <a:pt x="114" y="224"/>
                  </a:cubicBezTo>
                  <a:lnTo>
                    <a:pt x="114" y="249"/>
                  </a:lnTo>
                  <a:lnTo>
                    <a:pt x="130" y="249"/>
                  </a:lnTo>
                  <a:cubicBezTo>
                    <a:pt x="130" y="249"/>
                    <a:pt x="141" y="228"/>
                    <a:pt x="155" y="228"/>
                  </a:cubicBezTo>
                  <a:cubicBezTo>
                    <a:pt x="165" y="228"/>
                    <a:pt x="178" y="229"/>
                    <a:pt x="178" y="262"/>
                  </a:cubicBezTo>
                  <a:cubicBezTo>
                    <a:pt x="178" y="353"/>
                    <a:pt x="134" y="346"/>
                    <a:pt x="134" y="346"/>
                  </a:cubicBezTo>
                  <a:lnTo>
                    <a:pt x="107" y="464"/>
                  </a:lnTo>
                  <a:cubicBezTo>
                    <a:pt x="176" y="417"/>
                    <a:pt x="194" y="274"/>
                    <a:pt x="194" y="211"/>
                  </a:cubicBezTo>
                  <a:cubicBezTo>
                    <a:pt x="194" y="0"/>
                    <a:pt x="2" y="18"/>
                    <a:pt x="2" y="18"/>
                  </a:cubicBezTo>
                </a:path>
              </a:pathLst>
            </a:custGeom>
            <a:solidFill>
              <a:srgbClr val="263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2615">
              <a:extLst>
                <a:ext uri="{FF2B5EF4-FFF2-40B4-BE49-F238E27FC236}">
                  <a16:creationId xmlns:a16="http://schemas.microsoft.com/office/drawing/2014/main" id="{39CC5897-5E80-47A2-ACC6-5656222C0DB0}"/>
                </a:ext>
              </a:extLst>
            </p:cNvPr>
            <p:cNvSpPr>
              <a:spLocks/>
            </p:cNvSpPr>
            <p:nvPr/>
          </p:nvSpPr>
          <p:spPr bwMode="gray">
            <a:xfrm>
              <a:off x="3422097" y="1631269"/>
              <a:ext cx="320968" cy="336248"/>
            </a:xfrm>
            <a:custGeom>
              <a:avLst/>
              <a:gdLst>
                <a:gd name="T0" fmla="*/ 161 w 242"/>
                <a:gd name="T1" fmla="*/ 5 h 255"/>
                <a:gd name="T2" fmla="*/ 10 w 242"/>
                <a:gd name="T3" fmla="*/ 143 h 255"/>
                <a:gd name="T4" fmla="*/ 10 w 242"/>
                <a:gd name="T5" fmla="*/ 255 h 255"/>
                <a:gd name="T6" fmla="*/ 88 w 242"/>
                <a:gd name="T7" fmla="*/ 112 h 255"/>
                <a:gd name="T8" fmla="*/ 242 w 242"/>
                <a:gd name="T9" fmla="*/ 158 h 255"/>
                <a:gd name="T10" fmla="*/ 207 w 242"/>
                <a:gd name="T11" fmla="*/ 7 h 255"/>
                <a:gd name="T12" fmla="*/ 161 w 242"/>
                <a:gd name="T13" fmla="*/ 5 h 255"/>
              </a:gdLst>
              <a:ahLst/>
              <a:cxnLst>
                <a:cxn ang="0">
                  <a:pos x="T0" y="T1"/>
                </a:cxn>
                <a:cxn ang="0">
                  <a:pos x="T2" y="T3"/>
                </a:cxn>
                <a:cxn ang="0">
                  <a:pos x="T4" y="T5"/>
                </a:cxn>
                <a:cxn ang="0">
                  <a:pos x="T6" y="T7"/>
                </a:cxn>
                <a:cxn ang="0">
                  <a:pos x="T8" y="T9"/>
                </a:cxn>
                <a:cxn ang="0">
                  <a:pos x="T10" y="T11"/>
                </a:cxn>
                <a:cxn ang="0">
                  <a:pos x="T12" y="T13"/>
                </a:cxn>
              </a:cxnLst>
              <a:rect l="0" t="0" r="r" b="b"/>
              <a:pathLst>
                <a:path w="242" h="255">
                  <a:moveTo>
                    <a:pt x="161" y="5"/>
                  </a:moveTo>
                  <a:cubicBezTo>
                    <a:pt x="32" y="0"/>
                    <a:pt x="10" y="143"/>
                    <a:pt x="10" y="143"/>
                  </a:cubicBezTo>
                  <a:cubicBezTo>
                    <a:pt x="0" y="213"/>
                    <a:pt x="10" y="255"/>
                    <a:pt x="10" y="255"/>
                  </a:cubicBezTo>
                  <a:cubicBezTo>
                    <a:pt x="10" y="196"/>
                    <a:pt x="88" y="112"/>
                    <a:pt x="88" y="112"/>
                  </a:cubicBezTo>
                  <a:cubicBezTo>
                    <a:pt x="127" y="166"/>
                    <a:pt x="242" y="158"/>
                    <a:pt x="242" y="158"/>
                  </a:cubicBezTo>
                  <a:lnTo>
                    <a:pt x="207" y="7"/>
                  </a:lnTo>
                  <a:lnTo>
                    <a:pt x="161" y="5"/>
                  </a:lnTo>
                </a:path>
              </a:pathLst>
            </a:custGeom>
            <a:solidFill>
              <a:srgbClr val="263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2616">
              <a:extLst>
                <a:ext uri="{FF2B5EF4-FFF2-40B4-BE49-F238E27FC236}">
                  <a16:creationId xmlns:a16="http://schemas.microsoft.com/office/drawing/2014/main" id="{99AD5F5E-4EFA-4DFB-A003-9AC53292A2CD}"/>
                </a:ext>
              </a:extLst>
            </p:cNvPr>
            <p:cNvSpPr>
              <a:spLocks/>
            </p:cNvSpPr>
            <p:nvPr/>
          </p:nvSpPr>
          <p:spPr bwMode="gray">
            <a:xfrm>
              <a:off x="3865333" y="1717880"/>
              <a:ext cx="152842" cy="371914"/>
            </a:xfrm>
            <a:custGeom>
              <a:avLst/>
              <a:gdLst>
                <a:gd name="T0" fmla="*/ 0 w 115"/>
                <a:gd name="T1" fmla="*/ 65 h 284"/>
                <a:gd name="T2" fmla="*/ 11 w 115"/>
                <a:gd name="T3" fmla="*/ 270 h 284"/>
                <a:gd name="T4" fmla="*/ 73 w 115"/>
                <a:gd name="T5" fmla="*/ 42 h 284"/>
                <a:gd name="T6" fmla="*/ 0 w 115"/>
                <a:gd name="T7" fmla="*/ 65 h 284"/>
              </a:gdLst>
              <a:ahLst/>
              <a:cxnLst>
                <a:cxn ang="0">
                  <a:pos x="T0" y="T1"/>
                </a:cxn>
                <a:cxn ang="0">
                  <a:pos x="T2" y="T3"/>
                </a:cxn>
                <a:cxn ang="0">
                  <a:pos x="T4" y="T5"/>
                </a:cxn>
                <a:cxn ang="0">
                  <a:pos x="T6" y="T7"/>
                </a:cxn>
              </a:cxnLst>
              <a:rect l="0" t="0" r="r" b="b"/>
              <a:pathLst>
                <a:path w="115" h="284">
                  <a:moveTo>
                    <a:pt x="0" y="65"/>
                  </a:moveTo>
                  <a:cubicBezTo>
                    <a:pt x="76" y="97"/>
                    <a:pt x="11" y="270"/>
                    <a:pt x="11" y="270"/>
                  </a:cubicBezTo>
                  <a:cubicBezTo>
                    <a:pt x="115" y="284"/>
                    <a:pt x="113" y="83"/>
                    <a:pt x="73" y="42"/>
                  </a:cubicBezTo>
                  <a:cubicBezTo>
                    <a:pt x="33" y="0"/>
                    <a:pt x="0" y="65"/>
                    <a:pt x="0" y="65"/>
                  </a:cubicBezTo>
                </a:path>
              </a:pathLst>
            </a:custGeom>
            <a:solidFill>
              <a:srgbClr val="263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2618">
              <a:extLst>
                <a:ext uri="{FF2B5EF4-FFF2-40B4-BE49-F238E27FC236}">
                  <a16:creationId xmlns:a16="http://schemas.microsoft.com/office/drawing/2014/main" id="{03C6BE2F-0C1F-4E53-94CD-C18480752F62}"/>
                </a:ext>
              </a:extLst>
            </p:cNvPr>
            <p:cNvSpPr>
              <a:spLocks/>
            </p:cNvSpPr>
            <p:nvPr/>
          </p:nvSpPr>
          <p:spPr bwMode="gray">
            <a:xfrm>
              <a:off x="3646265" y="2319050"/>
              <a:ext cx="249641" cy="285302"/>
            </a:xfrm>
            <a:custGeom>
              <a:avLst/>
              <a:gdLst>
                <a:gd name="T0" fmla="*/ 0 w 188"/>
                <a:gd name="T1" fmla="*/ 144 h 216"/>
                <a:gd name="T2" fmla="*/ 58 w 188"/>
                <a:gd name="T3" fmla="*/ 216 h 216"/>
                <a:gd name="T4" fmla="*/ 188 w 188"/>
                <a:gd name="T5" fmla="*/ 44 h 216"/>
                <a:gd name="T6" fmla="*/ 127 w 188"/>
                <a:gd name="T7" fmla="*/ 0 h 216"/>
                <a:gd name="T8" fmla="*/ 0 w 188"/>
                <a:gd name="T9" fmla="*/ 144 h 216"/>
              </a:gdLst>
              <a:ahLst/>
              <a:cxnLst>
                <a:cxn ang="0">
                  <a:pos x="T0" y="T1"/>
                </a:cxn>
                <a:cxn ang="0">
                  <a:pos x="T2" y="T3"/>
                </a:cxn>
                <a:cxn ang="0">
                  <a:pos x="T4" y="T5"/>
                </a:cxn>
                <a:cxn ang="0">
                  <a:pos x="T6" y="T7"/>
                </a:cxn>
                <a:cxn ang="0">
                  <a:pos x="T8" y="T9"/>
                </a:cxn>
              </a:cxnLst>
              <a:rect l="0" t="0" r="r" b="b"/>
              <a:pathLst>
                <a:path w="188" h="216">
                  <a:moveTo>
                    <a:pt x="0" y="144"/>
                  </a:moveTo>
                  <a:lnTo>
                    <a:pt x="58" y="216"/>
                  </a:lnTo>
                  <a:lnTo>
                    <a:pt x="188" y="44"/>
                  </a:lnTo>
                  <a:lnTo>
                    <a:pt x="127" y="0"/>
                  </a:lnTo>
                  <a:cubicBezTo>
                    <a:pt x="127" y="0"/>
                    <a:pt x="1" y="142"/>
                    <a:pt x="0" y="144"/>
                  </a:cubicBezTo>
                </a:path>
              </a:pathLst>
            </a:custGeom>
            <a:solidFill>
              <a:srgbClr val="2E8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2619">
              <a:extLst>
                <a:ext uri="{FF2B5EF4-FFF2-40B4-BE49-F238E27FC236}">
                  <a16:creationId xmlns:a16="http://schemas.microsoft.com/office/drawing/2014/main" id="{075D87A9-9AA7-4935-9770-DF9BA261BD61}"/>
                </a:ext>
              </a:extLst>
            </p:cNvPr>
            <p:cNvSpPr>
              <a:spLocks/>
            </p:cNvSpPr>
            <p:nvPr/>
          </p:nvSpPr>
          <p:spPr bwMode="gray">
            <a:xfrm>
              <a:off x="3452666" y="2324146"/>
              <a:ext cx="203787" cy="280210"/>
            </a:xfrm>
            <a:custGeom>
              <a:avLst/>
              <a:gdLst>
                <a:gd name="T0" fmla="*/ 0 w 154"/>
                <a:gd name="T1" fmla="*/ 44 h 211"/>
                <a:gd name="T2" fmla="*/ 97 w 154"/>
                <a:gd name="T3" fmla="*/ 211 h 211"/>
                <a:gd name="T4" fmla="*/ 154 w 154"/>
                <a:gd name="T5" fmla="*/ 139 h 211"/>
                <a:gd name="T6" fmla="*/ 62 w 154"/>
                <a:gd name="T7" fmla="*/ 0 h 211"/>
                <a:gd name="T8" fmla="*/ 0 w 154"/>
                <a:gd name="T9" fmla="*/ 44 h 211"/>
              </a:gdLst>
              <a:ahLst/>
              <a:cxnLst>
                <a:cxn ang="0">
                  <a:pos x="T0" y="T1"/>
                </a:cxn>
                <a:cxn ang="0">
                  <a:pos x="T2" y="T3"/>
                </a:cxn>
                <a:cxn ang="0">
                  <a:pos x="T4" y="T5"/>
                </a:cxn>
                <a:cxn ang="0">
                  <a:pos x="T6" y="T7"/>
                </a:cxn>
                <a:cxn ang="0">
                  <a:pos x="T8" y="T9"/>
                </a:cxn>
              </a:cxnLst>
              <a:rect l="0" t="0" r="r" b="b"/>
              <a:pathLst>
                <a:path w="154" h="211">
                  <a:moveTo>
                    <a:pt x="0" y="44"/>
                  </a:moveTo>
                  <a:lnTo>
                    <a:pt x="97" y="211"/>
                  </a:lnTo>
                  <a:lnTo>
                    <a:pt x="154" y="139"/>
                  </a:lnTo>
                  <a:cubicBezTo>
                    <a:pt x="154" y="137"/>
                    <a:pt x="62" y="0"/>
                    <a:pt x="62" y="0"/>
                  </a:cubicBezTo>
                  <a:lnTo>
                    <a:pt x="0" y="44"/>
                  </a:lnTo>
                </a:path>
              </a:pathLst>
            </a:custGeom>
            <a:solidFill>
              <a:srgbClr val="2E83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2623">
              <a:extLst>
                <a:ext uri="{FF2B5EF4-FFF2-40B4-BE49-F238E27FC236}">
                  <a16:creationId xmlns:a16="http://schemas.microsoft.com/office/drawing/2014/main" id="{FCA01073-FF1A-44C6-9450-355CDEFB7515}"/>
                </a:ext>
              </a:extLst>
            </p:cNvPr>
            <p:cNvSpPr>
              <a:spLocks/>
            </p:cNvSpPr>
            <p:nvPr/>
          </p:nvSpPr>
          <p:spPr bwMode="gray">
            <a:xfrm>
              <a:off x="3427193" y="1585415"/>
              <a:ext cx="478902" cy="229260"/>
            </a:xfrm>
            <a:custGeom>
              <a:avLst/>
              <a:gdLst>
                <a:gd name="T0" fmla="*/ 257 w 364"/>
                <a:gd name="T1" fmla="*/ 6 h 173"/>
                <a:gd name="T2" fmla="*/ 117 w 364"/>
                <a:gd name="T3" fmla="*/ 2 h 173"/>
                <a:gd name="T4" fmla="*/ 7 w 364"/>
                <a:gd name="T5" fmla="*/ 96 h 173"/>
                <a:gd name="T6" fmla="*/ 0 w 364"/>
                <a:gd name="T7" fmla="*/ 162 h 173"/>
                <a:gd name="T8" fmla="*/ 364 w 364"/>
                <a:gd name="T9" fmla="*/ 173 h 173"/>
                <a:gd name="T10" fmla="*/ 360 w 364"/>
                <a:gd name="T11" fmla="*/ 107 h 173"/>
                <a:gd name="T12" fmla="*/ 257 w 364"/>
                <a:gd name="T13" fmla="*/ 6 h 173"/>
              </a:gdLst>
              <a:ahLst/>
              <a:cxnLst>
                <a:cxn ang="0">
                  <a:pos x="T0" y="T1"/>
                </a:cxn>
                <a:cxn ang="0">
                  <a:pos x="T2" y="T3"/>
                </a:cxn>
                <a:cxn ang="0">
                  <a:pos x="T4" y="T5"/>
                </a:cxn>
                <a:cxn ang="0">
                  <a:pos x="T6" y="T7"/>
                </a:cxn>
                <a:cxn ang="0">
                  <a:pos x="T8" y="T9"/>
                </a:cxn>
                <a:cxn ang="0">
                  <a:pos x="T10" y="T11"/>
                </a:cxn>
                <a:cxn ang="0">
                  <a:pos x="T12" y="T13"/>
                </a:cxn>
              </a:cxnLst>
              <a:rect l="0" t="0" r="r" b="b"/>
              <a:pathLst>
                <a:path w="364" h="173">
                  <a:moveTo>
                    <a:pt x="257" y="6"/>
                  </a:moveTo>
                  <a:lnTo>
                    <a:pt x="117" y="2"/>
                  </a:lnTo>
                  <a:cubicBezTo>
                    <a:pt x="61" y="0"/>
                    <a:pt x="14" y="41"/>
                    <a:pt x="7" y="96"/>
                  </a:cubicBezTo>
                  <a:lnTo>
                    <a:pt x="0" y="162"/>
                  </a:lnTo>
                  <a:lnTo>
                    <a:pt x="364" y="173"/>
                  </a:lnTo>
                  <a:lnTo>
                    <a:pt x="360" y="107"/>
                  </a:lnTo>
                  <a:cubicBezTo>
                    <a:pt x="358" y="52"/>
                    <a:pt x="313" y="8"/>
                    <a:pt x="257" y="6"/>
                  </a:cubicBezTo>
                </a:path>
              </a:pathLst>
            </a:custGeom>
            <a:solidFill>
              <a:srgbClr val="72C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2624">
              <a:extLst>
                <a:ext uri="{FF2B5EF4-FFF2-40B4-BE49-F238E27FC236}">
                  <a16:creationId xmlns:a16="http://schemas.microsoft.com/office/drawing/2014/main" id="{4FA55471-3AA5-4EBD-A547-1EBF304C9F76}"/>
                </a:ext>
              </a:extLst>
            </p:cNvPr>
            <p:cNvSpPr>
              <a:spLocks/>
            </p:cNvSpPr>
            <p:nvPr/>
          </p:nvSpPr>
          <p:spPr bwMode="gray">
            <a:xfrm>
              <a:off x="3424642" y="1623081"/>
              <a:ext cx="478902" cy="193599"/>
            </a:xfrm>
            <a:custGeom>
              <a:avLst/>
              <a:gdLst>
                <a:gd name="T0" fmla="*/ 0 w 364"/>
                <a:gd name="T1" fmla="*/ 135 h 146"/>
                <a:gd name="T2" fmla="*/ 364 w 364"/>
                <a:gd name="T3" fmla="*/ 146 h 146"/>
                <a:gd name="T4" fmla="*/ 0 w 364"/>
                <a:gd name="T5" fmla="*/ 135 h 146"/>
              </a:gdLst>
              <a:ahLst/>
              <a:cxnLst>
                <a:cxn ang="0">
                  <a:pos x="T0" y="T1"/>
                </a:cxn>
                <a:cxn ang="0">
                  <a:pos x="T2" y="T3"/>
                </a:cxn>
                <a:cxn ang="0">
                  <a:pos x="T4" y="T5"/>
                </a:cxn>
              </a:cxnLst>
              <a:rect l="0" t="0" r="r" b="b"/>
              <a:pathLst>
                <a:path w="364" h="146">
                  <a:moveTo>
                    <a:pt x="0" y="135"/>
                  </a:moveTo>
                  <a:lnTo>
                    <a:pt x="364" y="146"/>
                  </a:lnTo>
                  <a:cubicBezTo>
                    <a:pt x="364" y="146"/>
                    <a:pt x="146" y="0"/>
                    <a:pt x="0" y="135"/>
                  </a:cubicBezTo>
                </a:path>
              </a:pathLst>
            </a:custGeom>
            <a:solidFill>
              <a:srgbClr val="E0F4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Rectangle 3522">
            <a:extLst>
              <a:ext uri="{FF2B5EF4-FFF2-40B4-BE49-F238E27FC236}">
                <a16:creationId xmlns:a16="http://schemas.microsoft.com/office/drawing/2014/main" id="{CDCC8F7E-C744-46A5-9A9E-8EA28D20FEA9}"/>
              </a:ext>
            </a:extLst>
          </p:cNvPr>
          <p:cNvSpPr>
            <a:spLocks noChangeArrowheads="1"/>
          </p:cNvSpPr>
          <p:nvPr/>
        </p:nvSpPr>
        <p:spPr bwMode="gray">
          <a:xfrm>
            <a:off x="3018774" y="1939529"/>
            <a:ext cx="1345668" cy="62165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3523">
            <a:extLst>
              <a:ext uri="{FF2B5EF4-FFF2-40B4-BE49-F238E27FC236}">
                <a16:creationId xmlns:a16="http://schemas.microsoft.com/office/drawing/2014/main" id="{53EBA7A4-9B0D-4EA3-BB97-F5A2748606D4}"/>
              </a:ext>
            </a:extLst>
          </p:cNvPr>
          <p:cNvSpPr>
            <a:spLocks noChangeArrowheads="1"/>
          </p:cNvSpPr>
          <p:nvPr/>
        </p:nvSpPr>
        <p:spPr bwMode="gray">
          <a:xfrm>
            <a:off x="3054102" y="2561184"/>
            <a:ext cx="1310340" cy="779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3540">
            <a:extLst>
              <a:ext uri="{FF2B5EF4-FFF2-40B4-BE49-F238E27FC236}">
                <a16:creationId xmlns:a16="http://schemas.microsoft.com/office/drawing/2014/main" id="{FFD11D33-9D33-4F86-ACFA-0E410DB107F3}"/>
              </a:ext>
            </a:extLst>
          </p:cNvPr>
          <p:cNvSpPr>
            <a:spLocks/>
          </p:cNvSpPr>
          <p:nvPr/>
        </p:nvSpPr>
        <p:spPr bwMode="gray">
          <a:xfrm>
            <a:off x="2967388" y="1893422"/>
            <a:ext cx="1397054" cy="106525"/>
          </a:xfrm>
          <a:custGeom>
            <a:avLst/>
            <a:gdLst>
              <a:gd name="T0" fmla="*/ 0 w 3350"/>
              <a:gd name="T1" fmla="*/ 28 h 257"/>
              <a:gd name="T2" fmla="*/ 0 w 3350"/>
              <a:gd name="T3" fmla="*/ 229 h 257"/>
              <a:gd name="T4" fmla="*/ 27 w 3350"/>
              <a:gd name="T5" fmla="*/ 257 h 257"/>
              <a:gd name="T6" fmla="*/ 3350 w 3350"/>
              <a:gd name="T7" fmla="*/ 257 h 257"/>
              <a:gd name="T8" fmla="*/ 3350 w 3350"/>
              <a:gd name="T9" fmla="*/ 0 h 257"/>
              <a:gd name="T10" fmla="*/ 27 w 3350"/>
              <a:gd name="T11" fmla="*/ 0 h 257"/>
              <a:gd name="T12" fmla="*/ 0 w 3350"/>
              <a:gd name="T13" fmla="*/ 28 h 257"/>
            </a:gdLst>
            <a:ahLst/>
            <a:cxnLst>
              <a:cxn ang="0">
                <a:pos x="T0" y="T1"/>
              </a:cxn>
              <a:cxn ang="0">
                <a:pos x="T2" y="T3"/>
              </a:cxn>
              <a:cxn ang="0">
                <a:pos x="T4" y="T5"/>
              </a:cxn>
              <a:cxn ang="0">
                <a:pos x="T6" y="T7"/>
              </a:cxn>
              <a:cxn ang="0">
                <a:pos x="T8" y="T9"/>
              </a:cxn>
              <a:cxn ang="0">
                <a:pos x="T10" y="T11"/>
              </a:cxn>
              <a:cxn ang="0">
                <a:pos x="T12" y="T13"/>
              </a:cxn>
            </a:cxnLst>
            <a:rect l="0" t="0" r="r" b="b"/>
            <a:pathLst>
              <a:path w="3350" h="257">
                <a:moveTo>
                  <a:pt x="0" y="28"/>
                </a:moveTo>
                <a:lnTo>
                  <a:pt x="0" y="229"/>
                </a:lnTo>
                <a:cubicBezTo>
                  <a:pt x="0" y="244"/>
                  <a:pt x="12" y="257"/>
                  <a:pt x="27" y="257"/>
                </a:cubicBezTo>
                <a:lnTo>
                  <a:pt x="3350" y="257"/>
                </a:lnTo>
                <a:lnTo>
                  <a:pt x="3350" y="0"/>
                </a:lnTo>
                <a:lnTo>
                  <a:pt x="27" y="0"/>
                </a:lnTo>
                <a:cubicBezTo>
                  <a:pt x="12" y="0"/>
                  <a:pt x="0" y="13"/>
                  <a:pt x="0" y="2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3541">
            <a:extLst>
              <a:ext uri="{FF2B5EF4-FFF2-40B4-BE49-F238E27FC236}">
                <a16:creationId xmlns:a16="http://schemas.microsoft.com/office/drawing/2014/main" id="{54E2CE81-2DD2-4CC4-BE49-DA4C112B5D20}"/>
              </a:ext>
            </a:extLst>
          </p:cNvPr>
          <p:cNvSpPr>
            <a:spLocks noChangeArrowheads="1"/>
          </p:cNvSpPr>
          <p:nvPr/>
        </p:nvSpPr>
        <p:spPr bwMode="gray">
          <a:xfrm>
            <a:off x="2967388" y="1923630"/>
            <a:ext cx="1397054" cy="46107"/>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67D2280B-89A4-4A8D-910B-DE9AAD68507F}"/>
              </a:ext>
            </a:extLst>
          </p:cNvPr>
          <p:cNvGrpSpPr/>
          <p:nvPr/>
        </p:nvGrpSpPr>
        <p:grpSpPr>
          <a:xfrm>
            <a:off x="3089471" y="2046762"/>
            <a:ext cx="437037" cy="440512"/>
            <a:chOff x="1623776" y="2024586"/>
            <a:chExt cx="437037" cy="440512"/>
          </a:xfrm>
        </p:grpSpPr>
        <p:sp>
          <p:nvSpPr>
            <p:cNvPr id="48" name="Rectangle 291">
              <a:extLst>
                <a:ext uri="{FF2B5EF4-FFF2-40B4-BE49-F238E27FC236}">
                  <a16:creationId xmlns:a16="http://schemas.microsoft.com/office/drawing/2014/main" id="{2BB3F41F-EE44-441E-BB7C-5BE0524E858F}"/>
                </a:ext>
              </a:extLst>
            </p:cNvPr>
            <p:cNvSpPr>
              <a:spLocks noChangeArrowheads="1"/>
            </p:cNvSpPr>
            <p:nvPr/>
          </p:nvSpPr>
          <p:spPr bwMode="gray">
            <a:xfrm rot="5400000" flipH="1">
              <a:off x="1869532" y="2411773"/>
              <a:ext cx="17390"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292">
              <a:extLst>
                <a:ext uri="{FF2B5EF4-FFF2-40B4-BE49-F238E27FC236}">
                  <a16:creationId xmlns:a16="http://schemas.microsoft.com/office/drawing/2014/main" id="{5A578EEA-F0F9-4657-BA56-2C3C83261ED3}"/>
                </a:ext>
              </a:extLst>
            </p:cNvPr>
            <p:cNvSpPr>
              <a:spLocks noEditPoints="1"/>
            </p:cNvSpPr>
            <p:nvPr/>
          </p:nvSpPr>
          <p:spPr bwMode="gray">
            <a:xfrm rot="5400000" flipH="1">
              <a:off x="1904895" y="2305700"/>
              <a:ext cx="122881" cy="124040"/>
            </a:xfrm>
            <a:custGeom>
              <a:avLst/>
              <a:gdLst>
                <a:gd name="T0" fmla="*/ 408 w 2854"/>
                <a:gd name="T1" fmla="*/ 408 h 2854"/>
                <a:gd name="T2" fmla="*/ 2445 w 2854"/>
                <a:gd name="T3" fmla="*/ 408 h 2854"/>
                <a:gd name="T4" fmla="*/ 2445 w 2854"/>
                <a:gd name="T5" fmla="*/ 2447 h 2854"/>
                <a:gd name="T6" fmla="*/ 408 w 2854"/>
                <a:gd name="T7" fmla="*/ 2447 h 2854"/>
                <a:gd name="T8" fmla="*/ 408 w 2854"/>
                <a:gd name="T9" fmla="*/ 408 h 2854"/>
                <a:gd name="T10" fmla="*/ 815 w 2854"/>
                <a:gd name="T11" fmla="*/ 2854 h 2854"/>
                <a:gd name="T12" fmla="*/ 2854 w 2854"/>
                <a:gd name="T13" fmla="*/ 2854 h 2854"/>
                <a:gd name="T14" fmla="*/ 2854 w 2854"/>
                <a:gd name="T15" fmla="*/ 0 h 2854"/>
                <a:gd name="T16" fmla="*/ 0 w 2854"/>
                <a:gd name="T17" fmla="*/ 0 h 2854"/>
                <a:gd name="T18" fmla="*/ 0 w 2854"/>
                <a:gd name="T19" fmla="*/ 2854 h 2854"/>
                <a:gd name="T20" fmla="*/ 815 w 2854"/>
                <a:gd name="T21" fmla="*/ 2854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4" h="2854">
                  <a:moveTo>
                    <a:pt x="408" y="408"/>
                  </a:moveTo>
                  <a:lnTo>
                    <a:pt x="2445" y="408"/>
                  </a:lnTo>
                  <a:lnTo>
                    <a:pt x="2445" y="2447"/>
                  </a:lnTo>
                  <a:lnTo>
                    <a:pt x="408" y="2447"/>
                  </a:lnTo>
                  <a:lnTo>
                    <a:pt x="408" y="408"/>
                  </a:lnTo>
                  <a:close/>
                  <a:moveTo>
                    <a:pt x="815" y="2854"/>
                  </a:moveTo>
                  <a:lnTo>
                    <a:pt x="2854" y="2854"/>
                  </a:lnTo>
                  <a:lnTo>
                    <a:pt x="2854" y="0"/>
                  </a:lnTo>
                  <a:lnTo>
                    <a:pt x="0" y="0"/>
                  </a:lnTo>
                  <a:lnTo>
                    <a:pt x="0" y="2854"/>
                  </a:lnTo>
                  <a:lnTo>
                    <a:pt x="815" y="2854"/>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0" name="Freeform 293">
              <a:extLst>
                <a:ext uri="{FF2B5EF4-FFF2-40B4-BE49-F238E27FC236}">
                  <a16:creationId xmlns:a16="http://schemas.microsoft.com/office/drawing/2014/main" id="{220E1F74-A0D4-41D6-AD1F-2AC62A8FE45C}"/>
                </a:ext>
              </a:extLst>
            </p:cNvPr>
            <p:cNvSpPr>
              <a:spLocks/>
            </p:cNvSpPr>
            <p:nvPr/>
          </p:nvSpPr>
          <p:spPr bwMode="gray">
            <a:xfrm rot="5400000" flipH="1">
              <a:off x="1834758" y="2376990"/>
              <a:ext cx="52165" cy="17390"/>
            </a:xfrm>
            <a:custGeom>
              <a:avLst/>
              <a:gdLst>
                <a:gd name="T0" fmla="*/ 30 w 45"/>
                <a:gd name="T1" fmla="*/ 15 h 15"/>
                <a:gd name="T2" fmla="*/ 45 w 45"/>
                <a:gd name="T3" fmla="*/ 15 h 15"/>
                <a:gd name="T4" fmla="*/ 45 w 45"/>
                <a:gd name="T5" fmla="*/ 0 h 15"/>
                <a:gd name="T6" fmla="*/ 0 w 45"/>
                <a:gd name="T7" fmla="*/ 0 h 15"/>
                <a:gd name="T8" fmla="*/ 0 w 45"/>
                <a:gd name="T9" fmla="*/ 15 h 15"/>
                <a:gd name="T10" fmla="*/ 30 w 45"/>
                <a:gd name="T11" fmla="*/ 15 h 15"/>
              </a:gdLst>
              <a:ahLst/>
              <a:cxnLst>
                <a:cxn ang="0">
                  <a:pos x="T0" y="T1"/>
                </a:cxn>
                <a:cxn ang="0">
                  <a:pos x="T2" y="T3"/>
                </a:cxn>
                <a:cxn ang="0">
                  <a:pos x="T4" y="T5"/>
                </a:cxn>
                <a:cxn ang="0">
                  <a:pos x="T6" y="T7"/>
                </a:cxn>
                <a:cxn ang="0">
                  <a:pos x="T8" y="T9"/>
                </a:cxn>
                <a:cxn ang="0">
                  <a:pos x="T10" y="T11"/>
                </a:cxn>
              </a:cxnLst>
              <a:rect l="0" t="0" r="r" b="b"/>
              <a:pathLst>
                <a:path w="45" h="15">
                  <a:moveTo>
                    <a:pt x="30" y="15"/>
                  </a:moveTo>
                  <a:lnTo>
                    <a:pt x="45" y="15"/>
                  </a:lnTo>
                  <a:lnTo>
                    <a:pt x="45" y="0"/>
                  </a:lnTo>
                  <a:lnTo>
                    <a:pt x="0" y="0"/>
                  </a:lnTo>
                  <a:lnTo>
                    <a:pt x="0" y="15"/>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294">
              <a:extLst>
                <a:ext uri="{FF2B5EF4-FFF2-40B4-BE49-F238E27FC236}">
                  <a16:creationId xmlns:a16="http://schemas.microsoft.com/office/drawing/2014/main" id="{F6B1B0DF-5307-4AC1-AAC3-2A15C56E5C53}"/>
                </a:ext>
              </a:extLst>
            </p:cNvPr>
            <p:cNvSpPr>
              <a:spLocks/>
            </p:cNvSpPr>
            <p:nvPr/>
          </p:nvSpPr>
          <p:spPr bwMode="gray">
            <a:xfrm rot="5400000" flipH="1">
              <a:off x="1939671" y="2341636"/>
              <a:ext cx="53325" cy="52165"/>
            </a:xfrm>
            <a:custGeom>
              <a:avLst/>
              <a:gdLst>
                <a:gd name="T0" fmla="*/ 30 w 46"/>
                <a:gd name="T1" fmla="*/ 45 h 45"/>
                <a:gd name="T2" fmla="*/ 46 w 46"/>
                <a:gd name="T3" fmla="*/ 45 h 45"/>
                <a:gd name="T4" fmla="*/ 46 w 46"/>
                <a:gd name="T5" fmla="*/ 0 h 45"/>
                <a:gd name="T6" fmla="*/ 0 w 46"/>
                <a:gd name="T7" fmla="*/ 0 h 45"/>
                <a:gd name="T8" fmla="*/ 0 w 46"/>
                <a:gd name="T9" fmla="*/ 45 h 45"/>
                <a:gd name="T10" fmla="*/ 30 w 46"/>
                <a:gd name="T11" fmla="*/ 45 h 45"/>
              </a:gdLst>
              <a:ahLst/>
              <a:cxnLst>
                <a:cxn ang="0">
                  <a:pos x="T0" y="T1"/>
                </a:cxn>
                <a:cxn ang="0">
                  <a:pos x="T2" y="T3"/>
                </a:cxn>
                <a:cxn ang="0">
                  <a:pos x="T4" y="T5"/>
                </a:cxn>
                <a:cxn ang="0">
                  <a:pos x="T6" y="T7"/>
                </a:cxn>
                <a:cxn ang="0">
                  <a:pos x="T8" y="T9"/>
                </a:cxn>
                <a:cxn ang="0">
                  <a:pos x="T10" y="T11"/>
                </a:cxn>
              </a:cxnLst>
              <a:rect l="0" t="0" r="r" b="b"/>
              <a:pathLst>
                <a:path w="46" h="45">
                  <a:moveTo>
                    <a:pt x="30" y="45"/>
                  </a:moveTo>
                  <a:lnTo>
                    <a:pt x="46" y="45"/>
                  </a:lnTo>
                  <a:lnTo>
                    <a:pt x="46" y="0"/>
                  </a:lnTo>
                  <a:lnTo>
                    <a:pt x="0" y="0"/>
                  </a:lnTo>
                  <a:lnTo>
                    <a:pt x="0" y="45"/>
                  </a:lnTo>
                  <a:lnTo>
                    <a:pt x="3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295">
              <a:extLst>
                <a:ext uri="{FF2B5EF4-FFF2-40B4-BE49-F238E27FC236}">
                  <a16:creationId xmlns:a16="http://schemas.microsoft.com/office/drawing/2014/main" id="{0D7FDF13-CFA5-4473-A83B-6673B345BC7D}"/>
                </a:ext>
              </a:extLst>
            </p:cNvPr>
            <p:cNvSpPr>
              <a:spLocks/>
            </p:cNvSpPr>
            <p:nvPr/>
          </p:nvSpPr>
          <p:spPr bwMode="gray">
            <a:xfrm rot="5400000" flipH="1">
              <a:off x="1692753" y="2341636"/>
              <a:ext cx="53325" cy="52165"/>
            </a:xfrm>
            <a:custGeom>
              <a:avLst/>
              <a:gdLst>
                <a:gd name="T0" fmla="*/ 15 w 46"/>
                <a:gd name="T1" fmla="*/ 0 h 45"/>
                <a:gd name="T2" fmla="*/ 0 w 46"/>
                <a:gd name="T3" fmla="*/ 0 h 45"/>
                <a:gd name="T4" fmla="*/ 0 w 46"/>
                <a:gd name="T5" fmla="*/ 45 h 45"/>
                <a:gd name="T6" fmla="*/ 46 w 46"/>
                <a:gd name="T7" fmla="*/ 45 h 45"/>
                <a:gd name="T8" fmla="*/ 46 w 46"/>
                <a:gd name="T9" fmla="*/ 0 h 45"/>
                <a:gd name="T10" fmla="*/ 15 w 46"/>
                <a:gd name="T11" fmla="*/ 0 h 45"/>
              </a:gdLst>
              <a:ahLst/>
              <a:cxnLst>
                <a:cxn ang="0">
                  <a:pos x="T0" y="T1"/>
                </a:cxn>
                <a:cxn ang="0">
                  <a:pos x="T2" y="T3"/>
                </a:cxn>
                <a:cxn ang="0">
                  <a:pos x="T4" y="T5"/>
                </a:cxn>
                <a:cxn ang="0">
                  <a:pos x="T6" y="T7"/>
                </a:cxn>
                <a:cxn ang="0">
                  <a:pos x="T8" y="T9"/>
                </a:cxn>
                <a:cxn ang="0">
                  <a:pos x="T10" y="T11"/>
                </a:cxn>
              </a:cxnLst>
              <a:rect l="0" t="0" r="r" b="b"/>
              <a:pathLst>
                <a:path w="46" h="45">
                  <a:moveTo>
                    <a:pt x="15" y="0"/>
                  </a:moveTo>
                  <a:lnTo>
                    <a:pt x="0" y="0"/>
                  </a:lnTo>
                  <a:lnTo>
                    <a:pt x="0" y="45"/>
                  </a:lnTo>
                  <a:lnTo>
                    <a:pt x="46" y="45"/>
                  </a:lnTo>
                  <a:lnTo>
                    <a:pt x="46"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296">
              <a:extLst>
                <a:ext uri="{FF2B5EF4-FFF2-40B4-BE49-F238E27FC236}">
                  <a16:creationId xmlns:a16="http://schemas.microsoft.com/office/drawing/2014/main" id="{D11AC735-EBF9-4370-8172-5860712528C3}"/>
                </a:ext>
              </a:extLst>
            </p:cNvPr>
            <p:cNvSpPr>
              <a:spLocks noChangeArrowheads="1"/>
            </p:cNvSpPr>
            <p:nvPr/>
          </p:nvSpPr>
          <p:spPr bwMode="gray">
            <a:xfrm rot="5400000" flipH="1">
              <a:off x="1868955" y="2341635"/>
              <a:ext cx="18546"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297">
              <a:extLst>
                <a:ext uri="{FF2B5EF4-FFF2-40B4-BE49-F238E27FC236}">
                  <a16:creationId xmlns:a16="http://schemas.microsoft.com/office/drawing/2014/main" id="{0DC55A20-714F-4D6F-940F-7F8319F0F5A7}"/>
                </a:ext>
              </a:extLst>
            </p:cNvPr>
            <p:cNvSpPr>
              <a:spLocks noEditPoints="1"/>
            </p:cNvSpPr>
            <p:nvPr/>
          </p:nvSpPr>
          <p:spPr bwMode="gray">
            <a:xfrm rot="5400000" flipH="1">
              <a:off x="1657975" y="2305700"/>
              <a:ext cx="122881" cy="124040"/>
            </a:xfrm>
            <a:custGeom>
              <a:avLst/>
              <a:gdLst>
                <a:gd name="T0" fmla="*/ 2445 w 2854"/>
                <a:gd name="T1" fmla="*/ 2446 h 2854"/>
                <a:gd name="T2" fmla="*/ 408 w 2854"/>
                <a:gd name="T3" fmla="*/ 2446 h 2854"/>
                <a:gd name="T4" fmla="*/ 408 w 2854"/>
                <a:gd name="T5" fmla="*/ 407 h 2854"/>
                <a:gd name="T6" fmla="*/ 2445 w 2854"/>
                <a:gd name="T7" fmla="*/ 407 h 2854"/>
                <a:gd name="T8" fmla="*/ 2445 w 2854"/>
                <a:gd name="T9" fmla="*/ 2446 h 2854"/>
                <a:gd name="T10" fmla="*/ 2038 w 2854"/>
                <a:gd name="T11" fmla="*/ 0 h 2854"/>
                <a:gd name="T12" fmla="*/ 0 w 2854"/>
                <a:gd name="T13" fmla="*/ 0 h 2854"/>
                <a:gd name="T14" fmla="*/ 0 w 2854"/>
                <a:gd name="T15" fmla="*/ 2854 h 2854"/>
                <a:gd name="T16" fmla="*/ 2854 w 2854"/>
                <a:gd name="T17" fmla="*/ 2854 h 2854"/>
                <a:gd name="T18" fmla="*/ 2854 w 2854"/>
                <a:gd name="T19" fmla="*/ 0 h 2854"/>
                <a:gd name="T20" fmla="*/ 2038 w 2854"/>
                <a:gd name="T21" fmla="*/ 0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4" h="2854">
                  <a:moveTo>
                    <a:pt x="2445" y="2446"/>
                  </a:moveTo>
                  <a:lnTo>
                    <a:pt x="408" y="2446"/>
                  </a:lnTo>
                  <a:lnTo>
                    <a:pt x="408" y="407"/>
                  </a:lnTo>
                  <a:lnTo>
                    <a:pt x="2445" y="407"/>
                  </a:lnTo>
                  <a:lnTo>
                    <a:pt x="2445" y="2446"/>
                  </a:lnTo>
                  <a:close/>
                  <a:moveTo>
                    <a:pt x="2038" y="0"/>
                  </a:moveTo>
                  <a:lnTo>
                    <a:pt x="0" y="0"/>
                  </a:lnTo>
                  <a:lnTo>
                    <a:pt x="0" y="2854"/>
                  </a:lnTo>
                  <a:lnTo>
                    <a:pt x="2854" y="2854"/>
                  </a:lnTo>
                  <a:lnTo>
                    <a:pt x="2854" y="0"/>
                  </a:lnTo>
                  <a:lnTo>
                    <a:pt x="2038"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298">
              <a:extLst>
                <a:ext uri="{FF2B5EF4-FFF2-40B4-BE49-F238E27FC236}">
                  <a16:creationId xmlns:a16="http://schemas.microsoft.com/office/drawing/2014/main" id="{1301C94E-6C45-4665-AB70-F6428A2AC088}"/>
                </a:ext>
              </a:extLst>
            </p:cNvPr>
            <p:cNvSpPr>
              <a:spLocks noChangeArrowheads="1"/>
            </p:cNvSpPr>
            <p:nvPr/>
          </p:nvSpPr>
          <p:spPr bwMode="gray">
            <a:xfrm rot="5400000" flipH="1">
              <a:off x="1798822" y="2306279"/>
              <a:ext cx="17390"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299">
              <a:extLst>
                <a:ext uri="{FF2B5EF4-FFF2-40B4-BE49-F238E27FC236}">
                  <a16:creationId xmlns:a16="http://schemas.microsoft.com/office/drawing/2014/main" id="{6240BAF5-5AF4-4894-946D-EC2D4B6D4BF9}"/>
                </a:ext>
              </a:extLst>
            </p:cNvPr>
            <p:cNvSpPr>
              <a:spLocks/>
            </p:cNvSpPr>
            <p:nvPr/>
          </p:nvSpPr>
          <p:spPr bwMode="gray">
            <a:xfrm rot="5400000" flipH="1">
              <a:off x="1886922" y="2235566"/>
              <a:ext cx="70715" cy="105493"/>
            </a:xfrm>
            <a:custGeom>
              <a:avLst/>
              <a:gdLst>
                <a:gd name="T0" fmla="*/ 30 w 61"/>
                <a:gd name="T1" fmla="*/ 91 h 91"/>
                <a:gd name="T2" fmla="*/ 46 w 61"/>
                <a:gd name="T3" fmla="*/ 91 h 91"/>
                <a:gd name="T4" fmla="*/ 46 w 61"/>
                <a:gd name="T5" fmla="*/ 76 h 91"/>
                <a:gd name="T6" fmla="*/ 61 w 61"/>
                <a:gd name="T7" fmla="*/ 76 h 91"/>
                <a:gd name="T8" fmla="*/ 61 w 61"/>
                <a:gd name="T9" fmla="*/ 61 h 91"/>
                <a:gd name="T10" fmla="*/ 46 w 61"/>
                <a:gd name="T11" fmla="*/ 61 h 91"/>
                <a:gd name="T12" fmla="*/ 46 w 61"/>
                <a:gd name="T13" fmla="*/ 30 h 91"/>
                <a:gd name="T14" fmla="*/ 61 w 61"/>
                <a:gd name="T15" fmla="*/ 30 h 91"/>
                <a:gd name="T16" fmla="*/ 61 w 61"/>
                <a:gd name="T17" fmla="*/ 15 h 91"/>
                <a:gd name="T18" fmla="*/ 46 w 61"/>
                <a:gd name="T19" fmla="*/ 15 h 91"/>
                <a:gd name="T20" fmla="*/ 46 w 61"/>
                <a:gd name="T21" fmla="*/ 0 h 91"/>
                <a:gd name="T22" fmla="*/ 30 w 61"/>
                <a:gd name="T23" fmla="*/ 0 h 91"/>
                <a:gd name="T24" fmla="*/ 30 w 61"/>
                <a:gd name="T25" fmla="*/ 76 h 91"/>
                <a:gd name="T26" fmla="*/ 0 w 61"/>
                <a:gd name="T27" fmla="*/ 76 h 91"/>
                <a:gd name="T28" fmla="*/ 0 w 61"/>
                <a:gd name="T29" fmla="*/ 91 h 91"/>
                <a:gd name="T30" fmla="*/ 30 w 61"/>
                <a:gd name="T3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91">
                  <a:moveTo>
                    <a:pt x="30" y="91"/>
                  </a:moveTo>
                  <a:lnTo>
                    <a:pt x="46" y="91"/>
                  </a:lnTo>
                  <a:lnTo>
                    <a:pt x="46" y="76"/>
                  </a:lnTo>
                  <a:lnTo>
                    <a:pt x="61" y="76"/>
                  </a:lnTo>
                  <a:lnTo>
                    <a:pt x="61" y="61"/>
                  </a:lnTo>
                  <a:lnTo>
                    <a:pt x="46" y="61"/>
                  </a:lnTo>
                  <a:lnTo>
                    <a:pt x="46" y="30"/>
                  </a:lnTo>
                  <a:lnTo>
                    <a:pt x="61" y="30"/>
                  </a:lnTo>
                  <a:lnTo>
                    <a:pt x="61" y="15"/>
                  </a:lnTo>
                  <a:lnTo>
                    <a:pt x="46" y="15"/>
                  </a:lnTo>
                  <a:lnTo>
                    <a:pt x="46" y="0"/>
                  </a:lnTo>
                  <a:lnTo>
                    <a:pt x="30" y="0"/>
                  </a:lnTo>
                  <a:lnTo>
                    <a:pt x="30" y="76"/>
                  </a:lnTo>
                  <a:lnTo>
                    <a:pt x="0" y="76"/>
                  </a:lnTo>
                  <a:lnTo>
                    <a:pt x="0" y="91"/>
                  </a:lnTo>
                  <a:lnTo>
                    <a:pt x="30"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300">
              <a:extLst>
                <a:ext uri="{FF2B5EF4-FFF2-40B4-BE49-F238E27FC236}">
                  <a16:creationId xmlns:a16="http://schemas.microsoft.com/office/drawing/2014/main" id="{BCAE184D-8809-4E0D-9D79-3F08B9CD8B66}"/>
                </a:ext>
              </a:extLst>
            </p:cNvPr>
            <p:cNvSpPr>
              <a:spLocks/>
            </p:cNvSpPr>
            <p:nvPr/>
          </p:nvSpPr>
          <p:spPr bwMode="gray">
            <a:xfrm rot="5400000" flipH="1">
              <a:off x="1764045" y="2323669"/>
              <a:ext cx="140267" cy="70715"/>
            </a:xfrm>
            <a:custGeom>
              <a:avLst/>
              <a:gdLst>
                <a:gd name="T0" fmla="*/ 106 w 121"/>
                <a:gd name="T1" fmla="*/ 15 h 61"/>
                <a:gd name="T2" fmla="*/ 91 w 121"/>
                <a:gd name="T3" fmla="*/ 15 h 61"/>
                <a:gd name="T4" fmla="*/ 91 w 121"/>
                <a:gd name="T5" fmla="*/ 0 h 61"/>
                <a:gd name="T6" fmla="*/ 76 w 121"/>
                <a:gd name="T7" fmla="*/ 0 h 61"/>
                <a:gd name="T8" fmla="*/ 76 w 121"/>
                <a:gd name="T9" fmla="*/ 31 h 61"/>
                <a:gd name="T10" fmla="*/ 60 w 121"/>
                <a:gd name="T11" fmla="*/ 31 h 61"/>
                <a:gd name="T12" fmla="*/ 60 w 121"/>
                <a:gd name="T13" fmla="*/ 46 h 61"/>
                <a:gd name="T14" fmla="*/ 45 w 121"/>
                <a:gd name="T15" fmla="*/ 46 h 61"/>
                <a:gd name="T16" fmla="*/ 45 w 121"/>
                <a:gd name="T17" fmla="*/ 31 h 61"/>
                <a:gd name="T18" fmla="*/ 15 w 121"/>
                <a:gd name="T19" fmla="*/ 31 h 61"/>
                <a:gd name="T20" fmla="*/ 15 w 121"/>
                <a:gd name="T21" fmla="*/ 15 h 61"/>
                <a:gd name="T22" fmla="*/ 0 w 121"/>
                <a:gd name="T23" fmla="*/ 15 h 61"/>
                <a:gd name="T24" fmla="*/ 0 w 121"/>
                <a:gd name="T25" fmla="*/ 61 h 61"/>
                <a:gd name="T26" fmla="*/ 76 w 121"/>
                <a:gd name="T27" fmla="*/ 61 h 61"/>
                <a:gd name="T28" fmla="*/ 76 w 121"/>
                <a:gd name="T29" fmla="*/ 46 h 61"/>
                <a:gd name="T30" fmla="*/ 91 w 121"/>
                <a:gd name="T31" fmla="*/ 46 h 61"/>
                <a:gd name="T32" fmla="*/ 91 w 121"/>
                <a:gd name="T33" fmla="*/ 31 h 61"/>
                <a:gd name="T34" fmla="*/ 121 w 121"/>
                <a:gd name="T35" fmla="*/ 31 h 61"/>
                <a:gd name="T36" fmla="*/ 121 w 121"/>
                <a:gd name="T37" fmla="*/ 15 h 61"/>
                <a:gd name="T38" fmla="*/ 106 w 121"/>
                <a:gd name="T39" fmla="*/ 1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61">
                  <a:moveTo>
                    <a:pt x="106" y="15"/>
                  </a:moveTo>
                  <a:lnTo>
                    <a:pt x="91" y="15"/>
                  </a:lnTo>
                  <a:lnTo>
                    <a:pt x="91" y="0"/>
                  </a:lnTo>
                  <a:lnTo>
                    <a:pt x="76" y="0"/>
                  </a:lnTo>
                  <a:lnTo>
                    <a:pt x="76" y="31"/>
                  </a:lnTo>
                  <a:lnTo>
                    <a:pt x="60" y="31"/>
                  </a:lnTo>
                  <a:lnTo>
                    <a:pt x="60" y="46"/>
                  </a:lnTo>
                  <a:lnTo>
                    <a:pt x="45" y="46"/>
                  </a:lnTo>
                  <a:lnTo>
                    <a:pt x="45" y="31"/>
                  </a:lnTo>
                  <a:lnTo>
                    <a:pt x="15" y="31"/>
                  </a:lnTo>
                  <a:lnTo>
                    <a:pt x="15" y="15"/>
                  </a:lnTo>
                  <a:lnTo>
                    <a:pt x="0" y="15"/>
                  </a:lnTo>
                  <a:lnTo>
                    <a:pt x="0" y="61"/>
                  </a:lnTo>
                  <a:lnTo>
                    <a:pt x="76" y="61"/>
                  </a:lnTo>
                  <a:lnTo>
                    <a:pt x="76" y="46"/>
                  </a:lnTo>
                  <a:lnTo>
                    <a:pt x="91" y="46"/>
                  </a:lnTo>
                  <a:lnTo>
                    <a:pt x="91" y="31"/>
                  </a:lnTo>
                  <a:lnTo>
                    <a:pt x="121" y="31"/>
                  </a:lnTo>
                  <a:lnTo>
                    <a:pt x="121" y="15"/>
                  </a:lnTo>
                  <a:lnTo>
                    <a:pt x="10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301">
              <a:extLst>
                <a:ext uri="{FF2B5EF4-FFF2-40B4-BE49-F238E27FC236}">
                  <a16:creationId xmlns:a16="http://schemas.microsoft.com/office/drawing/2014/main" id="{FF277CF5-1B75-4E18-BB1C-C62B9B44099F}"/>
                </a:ext>
              </a:extLst>
            </p:cNvPr>
            <p:cNvSpPr>
              <a:spLocks/>
            </p:cNvSpPr>
            <p:nvPr/>
          </p:nvSpPr>
          <p:spPr bwMode="gray">
            <a:xfrm rot="5400000" flipH="1">
              <a:off x="1772158" y="2227452"/>
              <a:ext cx="53325" cy="69556"/>
            </a:xfrm>
            <a:custGeom>
              <a:avLst/>
              <a:gdLst>
                <a:gd name="T0" fmla="*/ 0 w 46"/>
                <a:gd name="T1" fmla="*/ 0 h 60"/>
                <a:gd name="T2" fmla="*/ 0 w 46"/>
                <a:gd name="T3" fmla="*/ 60 h 60"/>
                <a:gd name="T4" fmla="*/ 31 w 46"/>
                <a:gd name="T5" fmla="*/ 60 h 60"/>
                <a:gd name="T6" fmla="*/ 31 w 46"/>
                <a:gd name="T7" fmla="*/ 30 h 60"/>
                <a:gd name="T8" fmla="*/ 46 w 46"/>
                <a:gd name="T9" fmla="*/ 30 h 60"/>
                <a:gd name="T10" fmla="*/ 46 w 46"/>
                <a:gd name="T11" fmla="*/ 15 h 60"/>
                <a:gd name="T12" fmla="*/ 31 w 46"/>
                <a:gd name="T13" fmla="*/ 15 h 60"/>
                <a:gd name="T14" fmla="*/ 31 w 46"/>
                <a:gd name="T15" fmla="*/ 0 h 60"/>
                <a:gd name="T16" fmla="*/ 0 w 4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0">
                  <a:moveTo>
                    <a:pt x="0" y="0"/>
                  </a:moveTo>
                  <a:lnTo>
                    <a:pt x="0" y="60"/>
                  </a:lnTo>
                  <a:lnTo>
                    <a:pt x="31" y="60"/>
                  </a:lnTo>
                  <a:lnTo>
                    <a:pt x="31" y="30"/>
                  </a:lnTo>
                  <a:lnTo>
                    <a:pt x="46" y="30"/>
                  </a:lnTo>
                  <a:lnTo>
                    <a:pt x="46" y="15"/>
                  </a:lnTo>
                  <a:lnTo>
                    <a:pt x="31" y="15"/>
                  </a:lnTo>
                  <a:lnTo>
                    <a:pt x="3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302">
              <a:extLst>
                <a:ext uri="{FF2B5EF4-FFF2-40B4-BE49-F238E27FC236}">
                  <a16:creationId xmlns:a16="http://schemas.microsoft.com/office/drawing/2014/main" id="{C21C0A45-B670-44D0-AAFE-D244A620ECF9}"/>
                </a:ext>
              </a:extLst>
            </p:cNvPr>
            <p:cNvSpPr>
              <a:spLocks noChangeArrowheads="1"/>
            </p:cNvSpPr>
            <p:nvPr/>
          </p:nvSpPr>
          <p:spPr bwMode="gray">
            <a:xfrm rot="5400000" flipH="1">
              <a:off x="1657399" y="2270343"/>
              <a:ext cx="18546" cy="18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303">
              <a:extLst>
                <a:ext uri="{FF2B5EF4-FFF2-40B4-BE49-F238E27FC236}">
                  <a16:creationId xmlns:a16="http://schemas.microsoft.com/office/drawing/2014/main" id="{88B6F7AF-FFD1-4B2E-8290-525A9BD1321C}"/>
                </a:ext>
              </a:extLst>
            </p:cNvPr>
            <p:cNvSpPr>
              <a:spLocks/>
            </p:cNvSpPr>
            <p:nvPr/>
          </p:nvSpPr>
          <p:spPr bwMode="gray">
            <a:xfrm rot="5400000" flipH="1">
              <a:off x="1975026" y="2235566"/>
              <a:ext cx="70715" cy="35936"/>
            </a:xfrm>
            <a:custGeom>
              <a:avLst/>
              <a:gdLst>
                <a:gd name="T0" fmla="*/ 16 w 61"/>
                <a:gd name="T1" fmla="*/ 31 h 31"/>
                <a:gd name="T2" fmla="*/ 61 w 61"/>
                <a:gd name="T3" fmla="*/ 31 h 31"/>
                <a:gd name="T4" fmla="*/ 61 w 61"/>
                <a:gd name="T5" fmla="*/ 16 h 31"/>
                <a:gd name="T6" fmla="*/ 46 w 61"/>
                <a:gd name="T7" fmla="*/ 16 h 31"/>
                <a:gd name="T8" fmla="*/ 46 w 61"/>
                <a:gd name="T9" fmla="*/ 0 h 31"/>
                <a:gd name="T10" fmla="*/ 0 w 61"/>
                <a:gd name="T11" fmla="*/ 0 h 31"/>
                <a:gd name="T12" fmla="*/ 0 w 61"/>
                <a:gd name="T13" fmla="*/ 16 h 31"/>
                <a:gd name="T14" fmla="*/ 16 w 61"/>
                <a:gd name="T15" fmla="*/ 16 h 31"/>
                <a:gd name="T16" fmla="*/ 16 w 6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1">
                  <a:moveTo>
                    <a:pt x="16" y="31"/>
                  </a:moveTo>
                  <a:lnTo>
                    <a:pt x="61" y="31"/>
                  </a:lnTo>
                  <a:lnTo>
                    <a:pt x="61" y="16"/>
                  </a:lnTo>
                  <a:lnTo>
                    <a:pt x="46" y="16"/>
                  </a:lnTo>
                  <a:lnTo>
                    <a:pt x="46" y="0"/>
                  </a:lnTo>
                  <a:lnTo>
                    <a:pt x="0" y="0"/>
                  </a:lnTo>
                  <a:lnTo>
                    <a:pt x="0" y="16"/>
                  </a:lnTo>
                  <a:lnTo>
                    <a:pt x="16" y="16"/>
                  </a:lnTo>
                  <a:lnTo>
                    <a:pt x="1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1" name="Rectangle 304">
              <a:extLst>
                <a:ext uri="{FF2B5EF4-FFF2-40B4-BE49-F238E27FC236}">
                  <a16:creationId xmlns:a16="http://schemas.microsoft.com/office/drawing/2014/main" id="{EAC35272-8EEC-4C53-B136-2C6DEBDF23D1}"/>
                </a:ext>
              </a:extLst>
            </p:cNvPr>
            <p:cNvSpPr>
              <a:spLocks noChangeArrowheads="1"/>
            </p:cNvSpPr>
            <p:nvPr/>
          </p:nvSpPr>
          <p:spPr bwMode="gray">
            <a:xfrm rot="5400000" flipH="1">
              <a:off x="1852146" y="2252956"/>
              <a:ext cx="17390"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305">
              <a:extLst>
                <a:ext uri="{FF2B5EF4-FFF2-40B4-BE49-F238E27FC236}">
                  <a16:creationId xmlns:a16="http://schemas.microsoft.com/office/drawing/2014/main" id="{ACBF7E6E-2414-4C14-8572-F5F21AB8AA45}"/>
                </a:ext>
              </a:extLst>
            </p:cNvPr>
            <p:cNvSpPr>
              <a:spLocks noChangeArrowheads="1"/>
            </p:cNvSpPr>
            <p:nvPr/>
          </p:nvSpPr>
          <p:spPr bwMode="gray">
            <a:xfrm rot="5400000" flipH="1">
              <a:off x="1904310" y="2235565"/>
              <a:ext cx="17390"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ectangle 306">
              <a:extLst>
                <a:ext uri="{FF2B5EF4-FFF2-40B4-BE49-F238E27FC236}">
                  <a16:creationId xmlns:a16="http://schemas.microsoft.com/office/drawing/2014/main" id="{D266C235-06A7-44FC-B26B-2F0AC737172D}"/>
                </a:ext>
              </a:extLst>
            </p:cNvPr>
            <p:cNvSpPr>
              <a:spLocks noChangeArrowheads="1"/>
            </p:cNvSpPr>
            <p:nvPr/>
          </p:nvSpPr>
          <p:spPr bwMode="gray">
            <a:xfrm rot="5400000" flipH="1">
              <a:off x="1957635" y="2218177"/>
              <a:ext cx="17390"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Rectangle 307">
              <a:extLst>
                <a:ext uri="{FF2B5EF4-FFF2-40B4-BE49-F238E27FC236}">
                  <a16:creationId xmlns:a16="http://schemas.microsoft.com/office/drawing/2014/main" id="{8B617E0B-AD0F-476C-90F4-5C22904E51DC}"/>
                </a:ext>
              </a:extLst>
            </p:cNvPr>
            <p:cNvSpPr>
              <a:spLocks noChangeArrowheads="1"/>
            </p:cNvSpPr>
            <p:nvPr/>
          </p:nvSpPr>
          <p:spPr bwMode="gray">
            <a:xfrm rot="5400000" flipH="1">
              <a:off x="1922282" y="2217600"/>
              <a:ext cx="17390" cy="18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5" name="Freeform 308">
              <a:extLst>
                <a:ext uri="{FF2B5EF4-FFF2-40B4-BE49-F238E27FC236}">
                  <a16:creationId xmlns:a16="http://schemas.microsoft.com/office/drawing/2014/main" id="{C262A0B4-8EA4-4958-AF5E-0EE1F63637DD}"/>
                </a:ext>
              </a:extLst>
            </p:cNvPr>
            <p:cNvSpPr>
              <a:spLocks/>
            </p:cNvSpPr>
            <p:nvPr/>
          </p:nvSpPr>
          <p:spPr bwMode="gray">
            <a:xfrm rot="5400000" flipH="1">
              <a:off x="1850989" y="2182242"/>
              <a:ext cx="53325" cy="88102"/>
            </a:xfrm>
            <a:custGeom>
              <a:avLst/>
              <a:gdLst>
                <a:gd name="T0" fmla="*/ 30 w 46"/>
                <a:gd name="T1" fmla="*/ 30 h 76"/>
                <a:gd name="T2" fmla="*/ 46 w 46"/>
                <a:gd name="T3" fmla="*/ 30 h 76"/>
                <a:gd name="T4" fmla="*/ 46 w 46"/>
                <a:gd name="T5" fmla="*/ 0 h 76"/>
                <a:gd name="T6" fmla="*/ 30 w 46"/>
                <a:gd name="T7" fmla="*/ 0 h 76"/>
                <a:gd name="T8" fmla="*/ 30 w 46"/>
                <a:gd name="T9" fmla="*/ 15 h 76"/>
                <a:gd name="T10" fmla="*/ 15 w 46"/>
                <a:gd name="T11" fmla="*/ 15 h 76"/>
                <a:gd name="T12" fmla="*/ 15 w 46"/>
                <a:gd name="T13" fmla="*/ 60 h 76"/>
                <a:gd name="T14" fmla="*/ 0 w 46"/>
                <a:gd name="T15" fmla="*/ 60 h 76"/>
                <a:gd name="T16" fmla="*/ 0 w 46"/>
                <a:gd name="T17" fmla="*/ 76 h 76"/>
                <a:gd name="T18" fmla="*/ 30 w 46"/>
                <a:gd name="T19" fmla="*/ 76 h 76"/>
                <a:gd name="T20" fmla="*/ 30 w 46"/>
                <a:gd name="T21" fmla="*/ 60 h 76"/>
                <a:gd name="T22" fmla="*/ 46 w 46"/>
                <a:gd name="T23" fmla="*/ 60 h 76"/>
                <a:gd name="T24" fmla="*/ 46 w 46"/>
                <a:gd name="T25" fmla="*/ 45 h 76"/>
                <a:gd name="T26" fmla="*/ 30 w 46"/>
                <a:gd name="T27" fmla="*/ 45 h 76"/>
                <a:gd name="T28" fmla="*/ 30 w 46"/>
                <a:gd name="T29"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30" y="30"/>
                  </a:moveTo>
                  <a:lnTo>
                    <a:pt x="46" y="30"/>
                  </a:lnTo>
                  <a:lnTo>
                    <a:pt x="46" y="0"/>
                  </a:lnTo>
                  <a:lnTo>
                    <a:pt x="30" y="0"/>
                  </a:lnTo>
                  <a:lnTo>
                    <a:pt x="30" y="15"/>
                  </a:lnTo>
                  <a:lnTo>
                    <a:pt x="15" y="15"/>
                  </a:lnTo>
                  <a:lnTo>
                    <a:pt x="15" y="60"/>
                  </a:lnTo>
                  <a:lnTo>
                    <a:pt x="0" y="60"/>
                  </a:lnTo>
                  <a:lnTo>
                    <a:pt x="0" y="76"/>
                  </a:lnTo>
                  <a:lnTo>
                    <a:pt x="30" y="76"/>
                  </a:lnTo>
                  <a:lnTo>
                    <a:pt x="30" y="60"/>
                  </a:lnTo>
                  <a:lnTo>
                    <a:pt x="46" y="60"/>
                  </a:lnTo>
                  <a:lnTo>
                    <a:pt x="46" y="45"/>
                  </a:lnTo>
                  <a:lnTo>
                    <a:pt x="30" y="45"/>
                  </a:lnTo>
                  <a:lnTo>
                    <a:pt x="3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6" name="Rectangle 309">
              <a:extLst>
                <a:ext uri="{FF2B5EF4-FFF2-40B4-BE49-F238E27FC236}">
                  <a16:creationId xmlns:a16="http://schemas.microsoft.com/office/drawing/2014/main" id="{8A8971D3-B39B-4551-A0C2-8C2D7D50A155}"/>
                </a:ext>
              </a:extLst>
            </p:cNvPr>
            <p:cNvSpPr>
              <a:spLocks noChangeArrowheads="1"/>
            </p:cNvSpPr>
            <p:nvPr/>
          </p:nvSpPr>
          <p:spPr bwMode="gray">
            <a:xfrm rot="5400000" flipH="1">
              <a:off x="2009807" y="2199631"/>
              <a:ext cx="18546" cy="18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310">
              <a:extLst>
                <a:ext uri="{FF2B5EF4-FFF2-40B4-BE49-F238E27FC236}">
                  <a16:creationId xmlns:a16="http://schemas.microsoft.com/office/drawing/2014/main" id="{68D7EFC9-3E1D-47E4-A880-5CD0351EC5A6}"/>
                </a:ext>
              </a:extLst>
            </p:cNvPr>
            <p:cNvSpPr>
              <a:spLocks noChangeArrowheads="1"/>
            </p:cNvSpPr>
            <p:nvPr/>
          </p:nvSpPr>
          <p:spPr bwMode="gray">
            <a:xfrm rot="5400000" flipH="1">
              <a:off x="1939670" y="2200208"/>
              <a:ext cx="18546"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311">
              <a:extLst>
                <a:ext uri="{FF2B5EF4-FFF2-40B4-BE49-F238E27FC236}">
                  <a16:creationId xmlns:a16="http://schemas.microsoft.com/office/drawing/2014/main" id="{A48D879A-1E80-44B4-85B9-09626D71E86F}"/>
                </a:ext>
              </a:extLst>
            </p:cNvPr>
            <p:cNvSpPr>
              <a:spLocks/>
            </p:cNvSpPr>
            <p:nvPr/>
          </p:nvSpPr>
          <p:spPr bwMode="gray">
            <a:xfrm rot="5400000" flipH="1">
              <a:off x="1939671" y="2094718"/>
              <a:ext cx="53325" cy="52165"/>
            </a:xfrm>
            <a:custGeom>
              <a:avLst/>
              <a:gdLst>
                <a:gd name="T0" fmla="*/ 16 w 46"/>
                <a:gd name="T1" fmla="*/ 0 h 45"/>
                <a:gd name="T2" fmla="*/ 0 w 46"/>
                <a:gd name="T3" fmla="*/ 0 h 45"/>
                <a:gd name="T4" fmla="*/ 0 w 46"/>
                <a:gd name="T5" fmla="*/ 45 h 45"/>
                <a:gd name="T6" fmla="*/ 46 w 46"/>
                <a:gd name="T7" fmla="*/ 45 h 45"/>
                <a:gd name="T8" fmla="*/ 46 w 46"/>
                <a:gd name="T9" fmla="*/ 0 h 45"/>
                <a:gd name="T10" fmla="*/ 16 w 46"/>
                <a:gd name="T11" fmla="*/ 0 h 45"/>
              </a:gdLst>
              <a:ahLst/>
              <a:cxnLst>
                <a:cxn ang="0">
                  <a:pos x="T0" y="T1"/>
                </a:cxn>
                <a:cxn ang="0">
                  <a:pos x="T2" y="T3"/>
                </a:cxn>
                <a:cxn ang="0">
                  <a:pos x="T4" y="T5"/>
                </a:cxn>
                <a:cxn ang="0">
                  <a:pos x="T6" y="T7"/>
                </a:cxn>
                <a:cxn ang="0">
                  <a:pos x="T8" y="T9"/>
                </a:cxn>
                <a:cxn ang="0">
                  <a:pos x="T10" y="T11"/>
                </a:cxn>
              </a:cxnLst>
              <a:rect l="0" t="0" r="r" b="b"/>
              <a:pathLst>
                <a:path w="46" h="45">
                  <a:moveTo>
                    <a:pt x="16" y="0"/>
                  </a:moveTo>
                  <a:lnTo>
                    <a:pt x="0" y="0"/>
                  </a:lnTo>
                  <a:lnTo>
                    <a:pt x="0" y="45"/>
                  </a:lnTo>
                  <a:lnTo>
                    <a:pt x="46" y="45"/>
                  </a:lnTo>
                  <a:lnTo>
                    <a:pt x="46" y="0"/>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312">
              <a:extLst>
                <a:ext uri="{FF2B5EF4-FFF2-40B4-BE49-F238E27FC236}">
                  <a16:creationId xmlns:a16="http://schemas.microsoft.com/office/drawing/2014/main" id="{2CD00032-338F-4CE9-87ED-5577019D0D2B}"/>
                </a:ext>
              </a:extLst>
            </p:cNvPr>
            <p:cNvSpPr>
              <a:spLocks noEditPoints="1"/>
            </p:cNvSpPr>
            <p:nvPr/>
          </p:nvSpPr>
          <p:spPr bwMode="gray">
            <a:xfrm rot="5400000" flipH="1">
              <a:off x="1666089" y="2068058"/>
              <a:ext cx="230688" cy="210981"/>
            </a:xfrm>
            <a:custGeom>
              <a:avLst/>
              <a:gdLst>
                <a:gd name="T0" fmla="*/ 4892 w 5300"/>
                <a:gd name="T1" fmla="*/ 2038 h 4892"/>
                <a:gd name="T2" fmla="*/ 4485 w 5300"/>
                <a:gd name="T3" fmla="*/ 2038 h 4892"/>
                <a:gd name="T4" fmla="*/ 4485 w 5300"/>
                <a:gd name="T5" fmla="*/ 1223 h 4892"/>
                <a:gd name="T6" fmla="*/ 4892 w 5300"/>
                <a:gd name="T7" fmla="*/ 1223 h 4892"/>
                <a:gd name="T8" fmla="*/ 4892 w 5300"/>
                <a:gd name="T9" fmla="*/ 2038 h 4892"/>
                <a:gd name="T10" fmla="*/ 3669 w 5300"/>
                <a:gd name="T11" fmla="*/ 815 h 4892"/>
                <a:gd name="T12" fmla="*/ 3261 w 5300"/>
                <a:gd name="T13" fmla="*/ 815 h 4892"/>
                <a:gd name="T14" fmla="*/ 3261 w 5300"/>
                <a:gd name="T15" fmla="*/ 407 h 4892"/>
                <a:gd name="T16" fmla="*/ 3669 w 5300"/>
                <a:gd name="T17" fmla="*/ 407 h 4892"/>
                <a:gd name="T18" fmla="*/ 3669 w 5300"/>
                <a:gd name="T19" fmla="*/ 815 h 4892"/>
                <a:gd name="T20" fmla="*/ 4485 w 5300"/>
                <a:gd name="T21" fmla="*/ 815 h 4892"/>
                <a:gd name="T22" fmla="*/ 4077 w 5300"/>
                <a:gd name="T23" fmla="*/ 815 h 4892"/>
                <a:gd name="T24" fmla="*/ 4077 w 5300"/>
                <a:gd name="T25" fmla="*/ 0 h 4892"/>
                <a:gd name="T26" fmla="*/ 2039 w 5300"/>
                <a:gd name="T27" fmla="*/ 0 h 4892"/>
                <a:gd name="T28" fmla="*/ 2039 w 5300"/>
                <a:gd name="T29" fmla="*/ 407 h 4892"/>
                <a:gd name="T30" fmla="*/ 2854 w 5300"/>
                <a:gd name="T31" fmla="*/ 407 h 4892"/>
                <a:gd name="T32" fmla="*/ 2854 w 5300"/>
                <a:gd name="T33" fmla="*/ 815 h 4892"/>
                <a:gd name="T34" fmla="*/ 2446 w 5300"/>
                <a:gd name="T35" fmla="*/ 815 h 4892"/>
                <a:gd name="T36" fmla="*/ 2446 w 5300"/>
                <a:gd name="T37" fmla="*/ 1223 h 4892"/>
                <a:gd name="T38" fmla="*/ 2039 w 5300"/>
                <a:gd name="T39" fmla="*/ 1223 h 4892"/>
                <a:gd name="T40" fmla="*/ 2039 w 5300"/>
                <a:gd name="T41" fmla="*/ 1631 h 4892"/>
                <a:gd name="T42" fmla="*/ 1631 w 5300"/>
                <a:gd name="T43" fmla="*/ 1631 h 4892"/>
                <a:gd name="T44" fmla="*/ 1631 w 5300"/>
                <a:gd name="T45" fmla="*/ 2853 h 4892"/>
                <a:gd name="T46" fmla="*/ 1223 w 5300"/>
                <a:gd name="T47" fmla="*/ 2853 h 4892"/>
                <a:gd name="T48" fmla="*/ 1223 w 5300"/>
                <a:gd name="T49" fmla="*/ 3261 h 4892"/>
                <a:gd name="T50" fmla="*/ 0 w 5300"/>
                <a:gd name="T51" fmla="*/ 3261 h 4892"/>
                <a:gd name="T52" fmla="*/ 0 w 5300"/>
                <a:gd name="T53" fmla="*/ 3669 h 4892"/>
                <a:gd name="T54" fmla="*/ 1223 w 5300"/>
                <a:gd name="T55" fmla="*/ 3669 h 4892"/>
                <a:gd name="T56" fmla="*/ 1223 w 5300"/>
                <a:gd name="T57" fmla="*/ 4077 h 4892"/>
                <a:gd name="T58" fmla="*/ 815 w 5300"/>
                <a:gd name="T59" fmla="*/ 4077 h 4892"/>
                <a:gd name="T60" fmla="*/ 815 w 5300"/>
                <a:gd name="T61" fmla="*/ 4484 h 4892"/>
                <a:gd name="T62" fmla="*/ 408 w 5300"/>
                <a:gd name="T63" fmla="*/ 4484 h 4892"/>
                <a:gd name="T64" fmla="*/ 408 w 5300"/>
                <a:gd name="T65" fmla="*/ 4892 h 4892"/>
                <a:gd name="T66" fmla="*/ 1223 w 5300"/>
                <a:gd name="T67" fmla="*/ 4892 h 4892"/>
                <a:gd name="T68" fmla="*/ 1223 w 5300"/>
                <a:gd name="T69" fmla="*/ 4484 h 4892"/>
                <a:gd name="T70" fmla="*/ 1631 w 5300"/>
                <a:gd name="T71" fmla="*/ 4484 h 4892"/>
                <a:gd name="T72" fmla="*/ 1631 w 5300"/>
                <a:gd name="T73" fmla="*/ 4077 h 4892"/>
                <a:gd name="T74" fmla="*/ 2039 w 5300"/>
                <a:gd name="T75" fmla="*/ 4077 h 4892"/>
                <a:gd name="T76" fmla="*/ 2039 w 5300"/>
                <a:gd name="T77" fmla="*/ 3669 h 4892"/>
                <a:gd name="T78" fmla="*/ 1631 w 5300"/>
                <a:gd name="T79" fmla="*/ 3669 h 4892"/>
                <a:gd name="T80" fmla="*/ 1631 w 5300"/>
                <a:gd name="T81" fmla="*/ 3261 h 4892"/>
                <a:gd name="T82" fmla="*/ 2039 w 5300"/>
                <a:gd name="T83" fmla="*/ 3261 h 4892"/>
                <a:gd name="T84" fmla="*/ 2039 w 5300"/>
                <a:gd name="T85" fmla="*/ 2853 h 4892"/>
                <a:gd name="T86" fmla="*/ 2446 w 5300"/>
                <a:gd name="T87" fmla="*/ 2853 h 4892"/>
                <a:gd name="T88" fmla="*/ 2446 w 5300"/>
                <a:gd name="T89" fmla="*/ 2446 h 4892"/>
                <a:gd name="T90" fmla="*/ 2854 w 5300"/>
                <a:gd name="T91" fmla="*/ 2446 h 4892"/>
                <a:gd name="T92" fmla="*/ 2854 w 5300"/>
                <a:gd name="T93" fmla="*/ 1223 h 4892"/>
                <a:gd name="T94" fmla="*/ 3261 w 5300"/>
                <a:gd name="T95" fmla="*/ 1223 h 4892"/>
                <a:gd name="T96" fmla="*/ 3261 w 5300"/>
                <a:gd name="T97" fmla="*/ 1631 h 4892"/>
                <a:gd name="T98" fmla="*/ 3669 w 5300"/>
                <a:gd name="T99" fmla="*/ 1631 h 4892"/>
                <a:gd name="T100" fmla="*/ 3669 w 5300"/>
                <a:gd name="T101" fmla="*/ 1223 h 4892"/>
                <a:gd name="T102" fmla="*/ 4077 w 5300"/>
                <a:gd name="T103" fmla="*/ 1223 h 4892"/>
                <a:gd name="T104" fmla="*/ 4077 w 5300"/>
                <a:gd name="T105" fmla="*/ 2446 h 4892"/>
                <a:gd name="T106" fmla="*/ 4485 w 5300"/>
                <a:gd name="T107" fmla="*/ 2446 h 4892"/>
                <a:gd name="T108" fmla="*/ 4485 w 5300"/>
                <a:gd name="T109" fmla="*/ 2853 h 4892"/>
                <a:gd name="T110" fmla="*/ 5300 w 5300"/>
                <a:gd name="T111" fmla="*/ 2853 h 4892"/>
                <a:gd name="T112" fmla="*/ 5300 w 5300"/>
                <a:gd name="T113" fmla="*/ 815 h 4892"/>
                <a:gd name="T114" fmla="*/ 4485 w 5300"/>
                <a:gd name="T115" fmla="*/ 815 h 4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0" h="4892">
                  <a:moveTo>
                    <a:pt x="4892" y="2038"/>
                  </a:moveTo>
                  <a:lnTo>
                    <a:pt x="4485" y="2038"/>
                  </a:lnTo>
                  <a:lnTo>
                    <a:pt x="4485" y="1223"/>
                  </a:lnTo>
                  <a:lnTo>
                    <a:pt x="4892" y="1223"/>
                  </a:lnTo>
                  <a:lnTo>
                    <a:pt x="4892" y="2038"/>
                  </a:lnTo>
                  <a:close/>
                  <a:moveTo>
                    <a:pt x="3669" y="815"/>
                  </a:moveTo>
                  <a:lnTo>
                    <a:pt x="3261" y="815"/>
                  </a:lnTo>
                  <a:lnTo>
                    <a:pt x="3261" y="407"/>
                  </a:lnTo>
                  <a:lnTo>
                    <a:pt x="3669" y="407"/>
                  </a:lnTo>
                  <a:lnTo>
                    <a:pt x="3669" y="815"/>
                  </a:lnTo>
                  <a:close/>
                  <a:moveTo>
                    <a:pt x="4485" y="815"/>
                  </a:moveTo>
                  <a:lnTo>
                    <a:pt x="4077" y="815"/>
                  </a:lnTo>
                  <a:lnTo>
                    <a:pt x="4077" y="0"/>
                  </a:lnTo>
                  <a:lnTo>
                    <a:pt x="2039" y="0"/>
                  </a:lnTo>
                  <a:lnTo>
                    <a:pt x="2039" y="407"/>
                  </a:lnTo>
                  <a:lnTo>
                    <a:pt x="2854" y="407"/>
                  </a:lnTo>
                  <a:lnTo>
                    <a:pt x="2854" y="815"/>
                  </a:lnTo>
                  <a:lnTo>
                    <a:pt x="2446" y="815"/>
                  </a:lnTo>
                  <a:lnTo>
                    <a:pt x="2446" y="1223"/>
                  </a:lnTo>
                  <a:lnTo>
                    <a:pt x="2039" y="1223"/>
                  </a:lnTo>
                  <a:lnTo>
                    <a:pt x="2039" y="1631"/>
                  </a:lnTo>
                  <a:lnTo>
                    <a:pt x="1631" y="1631"/>
                  </a:lnTo>
                  <a:lnTo>
                    <a:pt x="1631" y="2853"/>
                  </a:lnTo>
                  <a:lnTo>
                    <a:pt x="1223" y="2853"/>
                  </a:lnTo>
                  <a:lnTo>
                    <a:pt x="1223" y="3261"/>
                  </a:lnTo>
                  <a:lnTo>
                    <a:pt x="0" y="3261"/>
                  </a:lnTo>
                  <a:lnTo>
                    <a:pt x="0" y="3669"/>
                  </a:lnTo>
                  <a:lnTo>
                    <a:pt x="1223" y="3669"/>
                  </a:lnTo>
                  <a:lnTo>
                    <a:pt x="1223" y="4077"/>
                  </a:lnTo>
                  <a:lnTo>
                    <a:pt x="815" y="4077"/>
                  </a:lnTo>
                  <a:lnTo>
                    <a:pt x="815" y="4484"/>
                  </a:lnTo>
                  <a:lnTo>
                    <a:pt x="408" y="4484"/>
                  </a:lnTo>
                  <a:lnTo>
                    <a:pt x="408" y="4892"/>
                  </a:lnTo>
                  <a:lnTo>
                    <a:pt x="1223" y="4892"/>
                  </a:lnTo>
                  <a:lnTo>
                    <a:pt x="1223" y="4484"/>
                  </a:lnTo>
                  <a:lnTo>
                    <a:pt x="1631" y="4484"/>
                  </a:lnTo>
                  <a:lnTo>
                    <a:pt x="1631" y="4077"/>
                  </a:lnTo>
                  <a:lnTo>
                    <a:pt x="2039" y="4077"/>
                  </a:lnTo>
                  <a:lnTo>
                    <a:pt x="2039" y="3669"/>
                  </a:lnTo>
                  <a:lnTo>
                    <a:pt x="1631" y="3669"/>
                  </a:lnTo>
                  <a:lnTo>
                    <a:pt x="1631" y="3261"/>
                  </a:lnTo>
                  <a:lnTo>
                    <a:pt x="2039" y="3261"/>
                  </a:lnTo>
                  <a:lnTo>
                    <a:pt x="2039" y="2853"/>
                  </a:lnTo>
                  <a:lnTo>
                    <a:pt x="2446" y="2853"/>
                  </a:lnTo>
                  <a:lnTo>
                    <a:pt x="2446" y="2446"/>
                  </a:lnTo>
                  <a:lnTo>
                    <a:pt x="2854" y="2446"/>
                  </a:lnTo>
                  <a:lnTo>
                    <a:pt x="2854" y="1223"/>
                  </a:lnTo>
                  <a:lnTo>
                    <a:pt x="3261" y="1223"/>
                  </a:lnTo>
                  <a:lnTo>
                    <a:pt x="3261" y="1631"/>
                  </a:lnTo>
                  <a:lnTo>
                    <a:pt x="3669" y="1631"/>
                  </a:lnTo>
                  <a:lnTo>
                    <a:pt x="3669" y="1223"/>
                  </a:lnTo>
                  <a:lnTo>
                    <a:pt x="4077" y="1223"/>
                  </a:lnTo>
                  <a:lnTo>
                    <a:pt x="4077" y="2446"/>
                  </a:lnTo>
                  <a:lnTo>
                    <a:pt x="4485" y="2446"/>
                  </a:lnTo>
                  <a:lnTo>
                    <a:pt x="4485" y="2853"/>
                  </a:lnTo>
                  <a:lnTo>
                    <a:pt x="5300" y="2853"/>
                  </a:lnTo>
                  <a:lnTo>
                    <a:pt x="5300" y="815"/>
                  </a:lnTo>
                  <a:lnTo>
                    <a:pt x="4485" y="81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313">
              <a:extLst>
                <a:ext uri="{FF2B5EF4-FFF2-40B4-BE49-F238E27FC236}">
                  <a16:creationId xmlns:a16="http://schemas.microsoft.com/office/drawing/2014/main" id="{E260AA39-32C7-4551-A59C-99D750DDBDE3}"/>
                </a:ext>
              </a:extLst>
            </p:cNvPr>
            <p:cNvSpPr>
              <a:spLocks noEditPoints="1"/>
            </p:cNvSpPr>
            <p:nvPr/>
          </p:nvSpPr>
          <p:spPr bwMode="gray">
            <a:xfrm rot="5400000" flipH="1">
              <a:off x="1630735" y="2084870"/>
              <a:ext cx="159976" cy="106649"/>
            </a:xfrm>
            <a:custGeom>
              <a:avLst/>
              <a:gdLst>
                <a:gd name="T0" fmla="*/ 2038 w 3669"/>
                <a:gd name="T1" fmla="*/ 1224 h 2447"/>
                <a:gd name="T2" fmla="*/ 1630 w 3669"/>
                <a:gd name="T3" fmla="*/ 1224 h 2447"/>
                <a:gd name="T4" fmla="*/ 1630 w 3669"/>
                <a:gd name="T5" fmla="*/ 816 h 2447"/>
                <a:gd name="T6" fmla="*/ 2038 w 3669"/>
                <a:gd name="T7" fmla="*/ 816 h 2447"/>
                <a:gd name="T8" fmla="*/ 2038 w 3669"/>
                <a:gd name="T9" fmla="*/ 1224 h 2447"/>
                <a:gd name="T10" fmla="*/ 2854 w 3669"/>
                <a:gd name="T11" fmla="*/ 408 h 2447"/>
                <a:gd name="T12" fmla="*/ 2446 w 3669"/>
                <a:gd name="T13" fmla="*/ 408 h 2447"/>
                <a:gd name="T14" fmla="*/ 2446 w 3669"/>
                <a:gd name="T15" fmla="*/ 0 h 2447"/>
                <a:gd name="T16" fmla="*/ 2038 w 3669"/>
                <a:gd name="T17" fmla="*/ 0 h 2447"/>
                <a:gd name="T18" fmla="*/ 2038 w 3669"/>
                <a:gd name="T19" fmla="*/ 408 h 2447"/>
                <a:gd name="T20" fmla="*/ 1630 w 3669"/>
                <a:gd name="T21" fmla="*/ 408 h 2447"/>
                <a:gd name="T22" fmla="*/ 1630 w 3669"/>
                <a:gd name="T23" fmla="*/ 0 h 2447"/>
                <a:gd name="T24" fmla="*/ 1223 w 3669"/>
                <a:gd name="T25" fmla="*/ 0 h 2447"/>
                <a:gd name="T26" fmla="*/ 1223 w 3669"/>
                <a:gd name="T27" fmla="*/ 408 h 2447"/>
                <a:gd name="T28" fmla="*/ 815 w 3669"/>
                <a:gd name="T29" fmla="*/ 408 h 2447"/>
                <a:gd name="T30" fmla="*/ 815 w 3669"/>
                <a:gd name="T31" fmla="*/ 816 h 2447"/>
                <a:gd name="T32" fmla="*/ 1223 w 3669"/>
                <a:gd name="T33" fmla="*/ 816 h 2447"/>
                <a:gd name="T34" fmla="*/ 1223 w 3669"/>
                <a:gd name="T35" fmla="*/ 1224 h 2447"/>
                <a:gd name="T36" fmla="*/ 815 w 3669"/>
                <a:gd name="T37" fmla="*/ 1224 h 2447"/>
                <a:gd name="T38" fmla="*/ 815 w 3669"/>
                <a:gd name="T39" fmla="*/ 1631 h 2447"/>
                <a:gd name="T40" fmla="*/ 408 w 3669"/>
                <a:gd name="T41" fmla="*/ 1631 h 2447"/>
                <a:gd name="T42" fmla="*/ 408 w 3669"/>
                <a:gd name="T43" fmla="*/ 2039 h 2447"/>
                <a:gd name="T44" fmla="*/ 0 w 3669"/>
                <a:gd name="T45" fmla="*/ 2039 h 2447"/>
                <a:gd name="T46" fmla="*/ 0 w 3669"/>
                <a:gd name="T47" fmla="*/ 2447 h 2447"/>
                <a:gd name="T48" fmla="*/ 1223 w 3669"/>
                <a:gd name="T49" fmla="*/ 2447 h 2447"/>
                <a:gd name="T50" fmla="*/ 1223 w 3669"/>
                <a:gd name="T51" fmla="*/ 1631 h 2447"/>
                <a:gd name="T52" fmla="*/ 1630 w 3669"/>
                <a:gd name="T53" fmla="*/ 1631 h 2447"/>
                <a:gd name="T54" fmla="*/ 1630 w 3669"/>
                <a:gd name="T55" fmla="*/ 2039 h 2447"/>
                <a:gd name="T56" fmla="*/ 2038 w 3669"/>
                <a:gd name="T57" fmla="*/ 2039 h 2447"/>
                <a:gd name="T58" fmla="*/ 2038 w 3669"/>
                <a:gd name="T59" fmla="*/ 1631 h 2447"/>
                <a:gd name="T60" fmla="*/ 2446 w 3669"/>
                <a:gd name="T61" fmla="*/ 1631 h 2447"/>
                <a:gd name="T62" fmla="*/ 2446 w 3669"/>
                <a:gd name="T63" fmla="*/ 2447 h 2447"/>
                <a:gd name="T64" fmla="*/ 3669 w 3669"/>
                <a:gd name="T65" fmla="*/ 2447 h 2447"/>
                <a:gd name="T66" fmla="*/ 3669 w 3669"/>
                <a:gd name="T67" fmla="*/ 2039 h 2447"/>
                <a:gd name="T68" fmla="*/ 3261 w 3669"/>
                <a:gd name="T69" fmla="*/ 2039 h 2447"/>
                <a:gd name="T70" fmla="*/ 3261 w 3669"/>
                <a:gd name="T71" fmla="*/ 1631 h 2447"/>
                <a:gd name="T72" fmla="*/ 2854 w 3669"/>
                <a:gd name="T73" fmla="*/ 1631 h 2447"/>
                <a:gd name="T74" fmla="*/ 2854 w 3669"/>
                <a:gd name="T75" fmla="*/ 1224 h 2447"/>
                <a:gd name="T76" fmla="*/ 2446 w 3669"/>
                <a:gd name="T77" fmla="*/ 1224 h 2447"/>
                <a:gd name="T78" fmla="*/ 2446 w 3669"/>
                <a:gd name="T79" fmla="*/ 816 h 2447"/>
                <a:gd name="T80" fmla="*/ 2854 w 3669"/>
                <a:gd name="T81" fmla="*/ 816 h 2447"/>
                <a:gd name="T82" fmla="*/ 2854 w 3669"/>
                <a:gd name="T83" fmla="*/ 1224 h 2447"/>
                <a:gd name="T84" fmla="*/ 3669 w 3669"/>
                <a:gd name="T85" fmla="*/ 1224 h 2447"/>
                <a:gd name="T86" fmla="*/ 3669 w 3669"/>
                <a:gd name="T87" fmla="*/ 408 h 2447"/>
                <a:gd name="T88" fmla="*/ 2854 w 3669"/>
                <a:gd name="T89" fmla="*/ 408 h 2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69" h="2447">
                  <a:moveTo>
                    <a:pt x="2038" y="1224"/>
                  </a:moveTo>
                  <a:lnTo>
                    <a:pt x="1630" y="1224"/>
                  </a:lnTo>
                  <a:lnTo>
                    <a:pt x="1630" y="816"/>
                  </a:lnTo>
                  <a:lnTo>
                    <a:pt x="2038" y="816"/>
                  </a:lnTo>
                  <a:lnTo>
                    <a:pt x="2038" y="1224"/>
                  </a:lnTo>
                  <a:close/>
                  <a:moveTo>
                    <a:pt x="2854" y="408"/>
                  </a:moveTo>
                  <a:lnTo>
                    <a:pt x="2446" y="408"/>
                  </a:lnTo>
                  <a:lnTo>
                    <a:pt x="2446" y="0"/>
                  </a:lnTo>
                  <a:lnTo>
                    <a:pt x="2038" y="0"/>
                  </a:lnTo>
                  <a:lnTo>
                    <a:pt x="2038" y="408"/>
                  </a:lnTo>
                  <a:lnTo>
                    <a:pt x="1630" y="408"/>
                  </a:lnTo>
                  <a:lnTo>
                    <a:pt x="1630" y="0"/>
                  </a:lnTo>
                  <a:lnTo>
                    <a:pt x="1223" y="0"/>
                  </a:lnTo>
                  <a:lnTo>
                    <a:pt x="1223" y="408"/>
                  </a:lnTo>
                  <a:lnTo>
                    <a:pt x="815" y="408"/>
                  </a:lnTo>
                  <a:lnTo>
                    <a:pt x="815" y="816"/>
                  </a:lnTo>
                  <a:lnTo>
                    <a:pt x="1223" y="816"/>
                  </a:lnTo>
                  <a:lnTo>
                    <a:pt x="1223" y="1224"/>
                  </a:lnTo>
                  <a:lnTo>
                    <a:pt x="815" y="1224"/>
                  </a:lnTo>
                  <a:lnTo>
                    <a:pt x="815" y="1631"/>
                  </a:lnTo>
                  <a:lnTo>
                    <a:pt x="408" y="1631"/>
                  </a:lnTo>
                  <a:lnTo>
                    <a:pt x="408" y="2039"/>
                  </a:lnTo>
                  <a:lnTo>
                    <a:pt x="0" y="2039"/>
                  </a:lnTo>
                  <a:lnTo>
                    <a:pt x="0" y="2447"/>
                  </a:lnTo>
                  <a:lnTo>
                    <a:pt x="1223" y="2447"/>
                  </a:lnTo>
                  <a:lnTo>
                    <a:pt x="1223" y="1631"/>
                  </a:lnTo>
                  <a:lnTo>
                    <a:pt x="1630" y="1631"/>
                  </a:lnTo>
                  <a:lnTo>
                    <a:pt x="1630" y="2039"/>
                  </a:lnTo>
                  <a:lnTo>
                    <a:pt x="2038" y="2039"/>
                  </a:lnTo>
                  <a:lnTo>
                    <a:pt x="2038" y="1631"/>
                  </a:lnTo>
                  <a:lnTo>
                    <a:pt x="2446" y="1631"/>
                  </a:lnTo>
                  <a:lnTo>
                    <a:pt x="2446" y="2447"/>
                  </a:lnTo>
                  <a:lnTo>
                    <a:pt x="3669" y="2447"/>
                  </a:lnTo>
                  <a:lnTo>
                    <a:pt x="3669" y="2039"/>
                  </a:lnTo>
                  <a:lnTo>
                    <a:pt x="3261" y="2039"/>
                  </a:lnTo>
                  <a:lnTo>
                    <a:pt x="3261" y="1631"/>
                  </a:lnTo>
                  <a:lnTo>
                    <a:pt x="2854" y="1631"/>
                  </a:lnTo>
                  <a:lnTo>
                    <a:pt x="2854" y="1224"/>
                  </a:lnTo>
                  <a:lnTo>
                    <a:pt x="2446" y="1224"/>
                  </a:lnTo>
                  <a:lnTo>
                    <a:pt x="2446" y="816"/>
                  </a:lnTo>
                  <a:lnTo>
                    <a:pt x="2854" y="816"/>
                  </a:lnTo>
                  <a:lnTo>
                    <a:pt x="2854" y="1224"/>
                  </a:lnTo>
                  <a:lnTo>
                    <a:pt x="3669" y="1224"/>
                  </a:lnTo>
                  <a:lnTo>
                    <a:pt x="3669" y="408"/>
                  </a:lnTo>
                  <a:lnTo>
                    <a:pt x="2854" y="408"/>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1" name="Freeform 314">
              <a:extLst>
                <a:ext uri="{FF2B5EF4-FFF2-40B4-BE49-F238E27FC236}">
                  <a16:creationId xmlns:a16="http://schemas.microsoft.com/office/drawing/2014/main" id="{E61DA8B5-793C-464B-827F-89692AEDAF52}"/>
                </a:ext>
              </a:extLst>
            </p:cNvPr>
            <p:cNvSpPr>
              <a:spLocks noEditPoints="1"/>
            </p:cNvSpPr>
            <p:nvPr/>
          </p:nvSpPr>
          <p:spPr bwMode="gray">
            <a:xfrm rot="5400000" flipH="1">
              <a:off x="1904314" y="2058204"/>
              <a:ext cx="124040" cy="124040"/>
            </a:xfrm>
            <a:custGeom>
              <a:avLst/>
              <a:gdLst>
                <a:gd name="T0" fmla="*/ 2446 w 2854"/>
                <a:gd name="T1" fmla="*/ 2447 h 2854"/>
                <a:gd name="T2" fmla="*/ 408 w 2854"/>
                <a:gd name="T3" fmla="*/ 2447 h 2854"/>
                <a:gd name="T4" fmla="*/ 408 w 2854"/>
                <a:gd name="T5" fmla="*/ 408 h 2854"/>
                <a:gd name="T6" fmla="*/ 2446 w 2854"/>
                <a:gd name="T7" fmla="*/ 408 h 2854"/>
                <a:gd name="T8" fmla="*/ 2446 w 2854"/>
                <a:gd name="T9" fmla="*/ 2447 h 2854"/>
                <a:gd name="T10" fmla="*/ 2446 w 2854"/>
                <a:gd name="T11" fmla="*/ 0 h 2854"/>
                <a:gd name="T12" fmla="*/ 0 w 2854"/>
                <a:gd name="T13" fmla="*/ 0 h 2854"/>
                <a:gd name="T14" fmla="*/ 0 w 2854"/>
                <a:gd name="T15" fmla="*/ 2854 h 2854"/>
                <a:gd name="T16" fmla="*/ 2854 w 2854"/>
                <a:gd name="T17" fmla="*/ 2854 h 2854"/>
                <a:gd name="T18" fmla="*/ 2854 w 2854"/>
                <a:gd name="T19" fmla="*/ 0 h 2854"/>
                <a:gd name="T20" fmla="*/ 2446 w 2854"/>
                <a:gd name="T21" fmla="*/ 0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4" h="2854">
                  <a:moveTo>
                    <a:pt x="2446" y="2447"/>
                  </a:moveTo>
                  <a:lnTo>
                    <a:pt x="408" y="2447"/>
                  </a:lnTo>
                  <a:lnTo>
                    <a:pt x="408" y="408"/>
                  </a:lnTo>
                  <a:lnTo>
                    <a:pt x="2446" y="408"/>
                  </a:lnTo>
                  <a:lnTo>
                    <a:pt x="2446" y="2447"/>
                  </a:lnTo>
                  <a:close/>
                  <a:moveTo>
                    <a:pt x="2446" y="0"/>
                  </a:moveTo>
                  <a:lnTo>
                    <a:pt x="0" y="0"/>
                  </a:lnTo>
                  <a:lnTo>
                    <a:pt x="0" y="2854"/>
                  </a:lnTo>
                  <a:lnTo>
                    <a:pt x="2854" y="2854"/>
                  </a:lnTo>
                  <a:lnTo>
                    <a:pt x="2854" y="0"/>
                  </a:lnTo>
                  <a:lnTo>
                    <a:pt x="2446"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315">
              <a:extLst>
                <a:ext uri="{FF2B5EF4-FFF2-40B4-BE49-F238E27FC236}">
                  <a16:creationId xmlns:a16="http://schemas.microsoft.com/office/drawing/2014/main" id="{81D98F27-F10D-42E8-8677-DCE43FBA3AB2}"/>
                </a:ext>
              </a:extLst>
            </p:cNvPr>
            <p:cNvSpPr>
              <a:spLocks noChangeArrowheads="1"/>
            </p:cNvSpPr>
            <p:nvPr/>
          </p:nvSpPr>
          <p:spPr bwMode="gray">
            <a:xfrm rot="5400000" flipH="1">
              <a:off x="1868955" y="2058783"/>
              <a:ext cx="18546" cy="17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316">
              <a:extLst>
                <a:ext uri="{FF2B5EF4-FFF2-40B4-BE49-F238E27FC236}">
                  <a16:creationId xmlns:a16="http://schemas.microsoft.com/office/drawing/2014/main" id="{C866ACC2-A4B8-4DE9-B61E-9A38DA105379}"/>
                </a:ext>
              </a:extLst>
            </p:cNvPr>
            <p:cNvSpPr>
              <a:spLocks noChangeArrowheads="1"/>
            </p:cNvSpPr>
            <p:nvPr/>
          </p:nvSpPr>
          <p:spPr bwMode="gray">
            <a:xfrm rot="5400000" flipH="1">
              <a:off x="2026615" y="2051825"/>
              <a:ext cx="56802" cy="1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4" name="Rectangle 317">
              <a:extLst>
                <a:ext uri="{FF2B5EF4-FFF2-40B4-BE49-F238E27FC236}">
                  <a16:creationId xmlns:a16="http://schemas.microsoft.com/office/drawing/2014/main" id="{EDE55E4D-6EA7-42BA-915E-D43F35E868F2}"/>
                </a:ext>
              </a:extLst>
            </p:cNvPr>
            <p:cNvSpPr>
              <a:spLocks noChangeArrowheads="1"/>
            </p:cNvSpPr>
            <p:nvPr/>
          </p:nvSpPr>
          <p:spPr bwMode="gray">
            <a:xfrm rot="5400000" flipH="1">
              <a:off x="2024295" y="1999663"/>
              <a:ext cx="11594" cy="61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318">
              <a:extLst>
                <a:ext uri="{FF2B5EF4-FFF2-40B4-BE49-F238E27FC236}">
                  <a16:creationId xmlns:a16="http://schemas.microsoft.com/office/drawing/2014/main" id="{7A58CEBF-370F-44C7-B519-1B4B68C31653}"/>
                </a:ext>
              </a:extLst>
            </p:cNvPr>
            <p:cNvSpPr>
              <a:spLocks noChangeArrowheads="1"/>
            </p:cNvSpPr>
            <p:nvPr/>
          </p:nvSpPr>
          <p:spPr bwMode="gray">
            <a:xfrm rot="5400000" flipH="1">
              <a:off x="1651598" y="2002562"/>
              <a:ext cx="11594" cy="556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319">
              <a:extLst>
                <a:ext uri="{FF2B5EF4-FFF2-40B4-BE49-F238E27FC236}">
                  <a16:creationId xmlns:a16="http://schemas.microsoft.com/office/drawing/2014/main" id="{78004BA0-904D-4A81-815A-0610089BBFDE}"/>
                </a:ext>
              </a:extLst>
            </p:cNvPr>
            <p:cNvSpPr>
              <a:spLocks noChangeArrowheads="1"/>
            </p:cNvSpPr>
            <p:nvPr/>
          </p:nvSpPr>
          <p:spPr bwMode="gray">
            <a:xfrm rot="5400000" flipH="1">
              <a:off x="1598854" y="2049511"/>
              <a:ext cx="61440" cy="1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320">
              <a:extLst>
                <a:ext uri="{FF2B5EF4-FFF2-40B4-BE49-F238E27FC236}">
                  <a16:creationId xmlns:a16="http://schemas.microsoft.com/office/drawing/2014/main" id="{F368AE5E-C2B9-4492-BF07-0DEF7837EF95}"/>
                </a:ext>
              </a:extLst>
            </p:cNvPr>
            <p:cNvSpPr>
              <a:spLocks noChangeArrowheads="1"/>
            </p:cNvSpPr>
            <p:nvPr/>
          </p:nvSpPr>
          <p:spPr bwMode="gray">
            <a:xfrm rot="5400000" flipH="1">
              <a:off x="1601172" y="2425101"/>
              <a:ext cx="56802" cy="1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321">
              <a:extLst>
                <a:ext uri="{FF2B5EF4-FFF2-40B4-BE49-F238E27FC236}">
                  <a16:creationId xmlns:a16="http://schemas.microsoft.com/office/drawing/2014/main" id="{0783DF3D-F7D0-4B62-B56C-2E69CB8D7BDC}"/>
                </a:ext>
              </a:extLst>
            </p:cNvPr>
            <p:cNvSpPr>
              <a:spLocks noChangeArrowheads="1"/>
            </p:cNvSpPr>
            <p:nvPr/>
          </p:nvSpPr>
          <p:spPr bwMode="gray">
            <a:xfrm rot="5400000" flipH="1">
              <a:off x="1648700" y="2428580"/>
              <a:ext cx="11594" cy="61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322">
              <a:extLst>
                <a:ext uri="{FF2B5EF4-FFF2-40B4-BE49-F238E27FC236}">
                  <a16:creationId xmlns:a16="http://schemas.microsoft.com/office/drawing/2014/main" id="{2724170D-2A8B-4EFD-9F62-65FC8568722A}"/>
                </a:ext>
              </a:extLst>
            </p:cNvPr>
            <p:cNvSpPr>
              <a:spLocks noChangeArrowheads="1"/>
            </p:cNvSpPr>
            <p:nvPr/>
          </p:nvSpPr>
          <p:spPr bwMode="gray">
            <a:xfrm rot="5400000" flipH="1">
              <a:off x="2021397" y="2431479"/>
              <a:ext cx="11594" cy="556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0" name="Rectangle 323">
              <a:extLst>
                <a:ext uri="{FF2B5EF4-FFF2-40B4-BE49-F238E27FC236}">
                  <a16:creationId xmlns:a16="http://schemas.microsoft.com/office/drawing/2014/main" id="{B9E49255-3E81-49FC-8E27-2FBDC0F116CE}"/>
                </a:ext>
              </a:extLst>
            </p:cNvPr>
            <p:cNvSpPr>
              <a:spLocks noChangeArrowheads="1"/>
            </p:cNvSpPr>
            <p:nvPr/>
          </p:nvSpPr>
          <p:spPr bwMode="gray">
            <a:xfrm rot="5400000" flipH="1">
              <a:off x="2023716" y="2428000"/>
              <a:ext cx="62600" cy="1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pic>
        <p:nvPicPr>
          <p:cNvPr id="81" name="Picture 80">
            <a:extLst>
              <a:ext uri="{FF2B5EF4-FFF2-40B4-BE49-F238E27FC236}">
                <a16:creationId xmlns:a16="http://schemas.microsoft.com/office/drawing/2014/main" id="{B3D003D3-E6DD-4C9B-A132-BE9C4F883D28}"/>
              </a:ext>
            </a:extLst>
          </p:cNvPr>
          <p:cNvPicPr>
            <a:picLocks noChangeAspect="1"/>
          </p:cNvPicPr>
          <p:nvPr/>
        </p:nvPicPr>
        <p:blipFill rotWithShape="1">
          <a:blip r:embed="rId10">
            <a:extLst>
              <a:ext uri="{28A0092B-C50C-407E-A947-70E740481C1C}">
                <a14:useLocalDpi xmlns:a14="http://schemas.microsoft.com/office/drawing/2010/main" val="0"/>
              </a:ext>
            </a:extLst>
          </a:blip>
          <a:srcRect t="14175" b="16822"/>
          <a:stretch/>
        </p:blipFill>
        <p:spPr>
          <a:xfrm>
            <a:off x="6983373" y="1255260"/>
            <a:ext cx="2283769" cy="1575881"/>
          </a:xfrm>
          <a:prstGeom prst="rect">
            <a:avLst/>
          </a:prstGeom>
        </p:spPr>
      </p:pic>
      <p:grpSp>
        <p:nvGrpSpPr>
          <p:cNvPr id="88" name="Group 87">
            <a:extLst>
              <a:ext uri="{FF2B5EF4-FFF2-40B4-BE49-F238E27FC236}">
                <a16:creationId xmlns:a16="http://schemas.microsoft.com/office/drawing/2014/main" id="{57E1CF7A-5DE6-4710-BDFB-95DD776836E5}"/>
              </a:ext>
            </a:extLst>
          </p:cNvPr>
          <p:cNvGrpSpPr/>
          <p:nvPr/>
        </p:nvGrpSpPr>
        <p:grpSpPr bwMode="gray">
          <a:xfrm>
            <a:off x="3493857" y="4618810"/>
            <a:ext cx="674745" cy="1486768"/>
            <a:chOff x="13245594" y="3448825"/>
            <a:chExt cx="367136" cy="808966"/>
          </a:xfrm>
        </p:grpSpPr>
        <p:sp>
          <p:nvSpPr>
            <p:cNvPr id="89" name="Freeform 273">
              <a:extLst>
                <a:ext uri="{FF2B5EF4-FFF2-40B4-BE49-F238E27FC236}">
                  <a16:creationId xmlns:a16="http://schemas.microsoft.com/office/drawing/2014/main" id="{DC057453-F43E-4CB3-B7E3-C52EE1BEF6AD}"/>
                </a:ext>
              </a:extLst>
            </p:cNvPr>
            <p:cNvSpPr>
              <a:spLocks/>
            </p:cNvSpPr>
            <p:nvPr/>
          </p:nvSpPr>
          <p:spPr bwMode="gray">
            <a:xfrm rot="5400000" flipH="1">
              <a:off x="13024679" y="3669740"/>
              <a:ext cx="808966" cy="367136"/>
            </a:xfrm>
            <a:custGeom>
              <a:avLst/>
              <a:gdLst>
                <a:gd name="T0" fmla="*/ 14036 w 30717"/>
                <a:gd name="T1" fmla="*/ 13966 h 13980"/>
                <a:gd name="T2" fmla="*/ 28370 w 30717"/>
                <a:gd name="T3" fmla="*/ 13980 h 13980"/>
                <a:gd name="T4" fmla="*/ 30717 w 30717"/>
                <a:gd name="T5" fmla="*/ 11803 h 13980"/>
                <a:gd name="T6" fmla="*/ 30717 w 30717"/>
                <a:gd name="T7" fmla="*/ 2304 h 13980"/>
                <a:gd name="T8" fmla="*/ 28375 w 30717"/>
                <a:gd name="T9" fmla="*/ 0 h 13980"/>
                <a:gd name="T10" fmla="*/ 2223 w 30717"/>
                <a:gd name="T11" fmla="*/ 0 h 13980"/>
                <a:gd name="T12" fmla="*/ 0 w 30717"/>
                <a:gd name="T13" fmla="*/ 2304 h 13980"/>
                <a:gd name="T14" fmla="*/ 0 w 30717"/>
                <a:gd name="T15" fmla="*/ 11749 h 13980"/>
                <a:gd name="T16" fmla="*/ 2214 w 30717"/>
                <a:gd name="T17" fmla="*/ 13966 h 13980"/>
                <a:gd name="T18" fmla="*/ 13372 w 30717"/>
                <a:gd name="T19" fmla="*/ 13966 h 13980"/>
                <a:gd name="T20" fmla="*/ 14036 w 30717"/>
                <a:gd name="T21" fmla="*/ 13966 h 13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17" h="13980">
                  <a:moveTo>
                    <a:pt x="14036" y="13966"/>
                  </a:moveTo>
                  <a:cubicBezTo>
                    <a:pt x="15768" y="13966"/>
                    <a:pt x="27988" y="13980"/>
                    <a:pt x="28370" y="13980"/>
                  </a:cubicBezTo>
                  <a:cubicBezTo>
                    <a:pt x="30343" y="13980"/>
                    <a:pt x="30717" y="13011"/>
                    <a:pt x="30717" y="11803"/>
                  </a:cubicBezTo>
                  <a:lnTo>
                    <a:pt x="30717" y="2304"/>
                  </a:lnTo>
                  <a:cubicBezTo>
                    <a:pt x="30717" y="1197"/>
                    <a:pt x="30162" y="0"/>
                    <a:pt x="28375" y="0"/>
                  </a:cubicBezTo>
                  <a:lnTo>
                    <a:pt x="2223" y="0"/>
                  </a:lnTo>
                  <a:cubicBezTo>
                    <a:pt x="466" y="0"/>
                    <a:pt x="0" y="1197"/>
                    <a:pt x="0" y="2304"/>
                  </a:cubicBezTo>
                  <a:lnTo>
                    <a:pt x="0" y="11749"/>
                  </a:lnTo>
                  <a:cubicBezTo>
                    <a:pt x="0" y="12857"/>
                    <a:pt x="489" y="13966"/>
                    <a:pt x="2214" y="13966"/>
                  </a:cubicBezTo>
                  <a:lnTo>
                    <a:pt x="13372" y="13966"/>
                  </a:lnTo>
                  <a:lnTo>
                    <a:pt x="14036" y="13966"/>
                  </a:lnTo>
                </a:path>
              </a:pathLst>
            </a:custGeom>
            <a:solidFill>
              <a:srgbClr val="33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0" name="Oval 274">
              <a:extLst>
                <a:ext uri="{FF2B5EF4-FFF2-40B4-BE49-F238E27FC236}">
                  <a16:creationId xmlns:a16="http://schemas.microsoft.com/office/drawing/2014/main" id="{BD9A2C07-9CCD-4B24-9E11-013100F463BF}"/>
                </a:ext>
              </a:extLst>
            </p:cNvPr>
            <p:cNvSpPr>
              <a:spLocks noChangeArrowheads="1"/>
            </p:cNvSpPr>
            <p:nvPr/>
          </p:nvSpPr>
          <p:spPr bwMode="gray">
            <a:xfrm rot="5400000" flipH="1">
              <a:off x="13395338" y="4151033"/>
              <a:ext cx="68353" cy="69058"/>
            </a:xfrm>
            <a:prstGeom prst="ellipse">
              <a:avLst/>
            </a:prstGeom>
            <a:solidFill>
              <a:srgbClr val="484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1" name="Freeform 275">
              <a:extLst>
                <a:ext uri="{FF2B5EF4-FFF2-40B4-BE49-F238E27FC236}">
                  <a16:creationId xmlns:a16="http://schemas.microsoft.com/office/drawing/2014/main" id="{68AFC03C-F185-4062-ADDA-69582A31511F}"/>
                </a:ext>
              </a:extLst>
            </p:cNvPr>
            <p:cNvSpPr>
              <a:spLocks/>
            </p:cNvSpPr>
            <p:nvPr/>
          </p:nvSpPr>
          <p:spPr bwMode="gray">
            <a:xfrm rot="5400000" flipH="1">
              <a:off x="13149406" y="3681721"/>
              <a:ext cx="560216" cy="315693"/>
            </a:xfrm>
            <a:custGeom>
              <a:avLst/>
              <a:gdLst>
                <a:gd name="T0" fmla="*/ 21267 w 21267"/>
                <a:gd name="T1" fmla="*/ 11871 h 12034"/>
                <a:gd name="T2" fmla="*/ 21104 w 21267"/>
                <a:gd name="T3" fmla="*/ 12034 h 12034"/>
                <a:gd name="T4" fmla="*/ 163 w 21267"/>
                <a:gd name="T5" fmla="*/ 12034 h 12034"/>
                <a:gd name="T6" fmla="*/ 0 w 21267"/>
                <a:gd name="T7" fmla="*/ 11871 h 12034"/>
                <a:gd name="T8" fmla="*/ 0 w 21267"/>
                <a:gd name="T9" fmla="*/ 163 h 12034"/>
                <a:gd name="T10" fmla="*/ 163 w 21267"/>
                <a:gd name="T11" fmla="*/ 0 h 12034"/>
                <a:gd name="T12" fmla="*/ 21104 w 21267"/>
                <a:gd name="T13" fmla="*/ 0 h 12034"/>
                <a:gd name="T14" fmla="*/ 21267 w 21267"/>
                <a:gd name="T15" fmla="*/ 163 h 12034"/>
                <a:gd name="T16" fmla="*/ 21267 w 21267"/>
                <a:gd name="T17" fmla="*/ 11871 h 1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67" h="12034">
                  <a:moveTo>
                    <a:pt x="21267" y="11871"/>
                  </a:moveTo>
                  <a:cubicBezTo>
                    <a:pt x="21267" y="11961"/>
                    <a:pt x="21194" y="12034"/>
                    <a:pt x="21104" y="12034"/>
                  </a:cubicBezTo>
                  <a:lnTo>
                    <a:pt x="163" y="12034"/>
                  </a:lnTo>
                  <a:cubicBezTo>
                    <a:pt x="73" y="12034"/>
                    <a:pt x="0" y="11961"/>
                    <a:pt x="0" y="11871"/>
                  </a:cubicBezTo>
                  <a:lnTo>
                    <a:pt x="0" y="163"/>
                  </a:lnTo>
                  <a:cubicBezTo>
                    <a:pt x="0" y="73"/>
                    <a:pt x="73" y="0"/>
                    <a:pt x="163" y="0"/>
                  </a:cubicBezTo>
                  <a:lnTo>
                    <a:pt x="21104" y="0"/>
                  </a:lnTo>
                  <a:cubicBezTo>
                    <a:pt x="21194" y="0"/>
                    <a:pt x="21267" y="73"/>
                    <a:pt x="21267" y="163"/>
                  </a:cubicBezTo>
                  <a:lnTo>
                    <a:pt x="21267" y="11871"/>
                  </a:lnTo>
                </a:path>
              </a:pathLst>
            </a:custGeom>
            <a:solidFill>
              <a:srgbClr val="FEF9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2" name="Freeform 280">
              <a:extLst>
                <a:ext uri="{FF2B5EF4-FFF2-40B4-BE49-F238E27FC236}">
                  <a16:creationId xmlns:a16="http://schemas.microsoft.com/office/drawing/2014/main" id="{37FE8810-7700-43A6-A99A-19A96CEF344A}"/>
                </a:ext>
              </a:extLst>
            </p:cNvPr>
            <p:cNvSpPr>
              <a:spLocks/>
            </p:cNvSpPr>
            <p:nvPr/>
          </p:nvSpPr>
          <p:spPr bwMode="gray">
            <a:xfrm rot="5400000" flipH="1">
              <a:off x="13425287" y="3442483"/>
              <a:ext cx="8457" cy="124022"/>
            </a:xfrm>
            <a:custGeom>
              <a:avLst/>
              <a:gdLst>
                <a:gd name="T0" fmla="*/ 317 w 317"/>
                <a:gd name="T1" fmla="*/ 4559 h 4717"/>
                <a:gd name="T2" fmla="*/ 158 w 317"/>
                <a:gd name="T3" fmla="*/ 4717 h 4717"/>
                <a:gd name="T4" fmla="*/ 0 w 317"/>
                <a:gd name="T5" fmla="*/ 4559 h 4717"/>
                <a:gd name="T6" fmla="*/ 0 w 317"/>
                <a:gd name="T7" fmla="*/ 159 h 4717"/>
                <a:gd name="T8" fmla="*/ 158 w 317"/>
                <a:gd name="T9" fmla="*/ 0 h 4717"/>
                <a:gd name="T10" fmla="*/ 317 w 317"/>
                <a:gd name="T11" fmla="*/ 159 h 4717"/>
                <a:gd name="T12" fmla="*/ 317 w 317"/>
                <a:gd name="T13" fmla="*/ 4559 h 4717"/>
              </a:gdLst>
              <a:ahLst/>
              <a:cxnLst>
                <a:cxn ang="0">
                  <a:pos x="T0" y="T1"/>
                </a:cxn>
                <a:cxn ang="0">
                  <a:pos x="T2" y="T3"/>
                </a:cxn>
                <a:cxn ang="0">
                  <a:pos x="T4" y="T5"/>
                </a:cxn>
                <a:cxn ang="0">
                  <a:pos x="T6" y="T7"/>
                </a:cxn>
                <a:cxn ang="0">
                  <a:pos x="T8" y="T9"/>
                </a:cxn>
                <a:cxn ang="0">
                  <a:pos x="T10" y="T11"/>
                </a:cxn>
                <a:cxn ang="0">
                  <a:pos x="T12" y="T13"/>
                </a:cxn>
              </a:cxnLst>
              <a:rect l="0" t="0" r="r" b="b"/>
              <a:pathLst>
                <a:path w="317" h="4717">
                  <a:moveTo>
                    <a:pt x="317" y="4559"/>
                  </a:moveTo>
                  <a:cubicBezTo>
                    <a:pt x="317" y="4646"/>
                    <a:pt x="246" y="4717"/>
                    <a:pt x="158" y="4717"/>
                  </a:cubicBezTo>
                  <a:cubicBezTo>
                    <a:pt x="71" y="4717"/>
                    <a:pt x="0" y="4646"/>
                    <a:pt x="0" y="4559"/>
                  </a:cubicBezTo>
                  <a:lnTo>
                    <a:pt x="0" y="159"/>
                  </a:lnTo>
                  <a:cubicBezTo>
                    <a:pt x="0" y="71"/>
                    <a:pt x="71" y="0"/>
                    <a:pt x="158" y="0"/>
                  </a:cubicBezTo>
                  <a:cubicBezTo>
                    <a:pt x="246" y="0"/>
                    <a:pt x="317" y="71"/>
                    <a:pt x="317" y="159"/>
                  </a:cubicBezTo>
                  <a:lnTo>
                    <a:pt x="317" y="4559"/>
                  </a:lnTo>
                </a:path>
              </a:pathLst>
            </a:custGeom>
            <a:solidFill>
              <a:srgbClr val="484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93" name="TextBox 92">
            <a:extLst>
              <a:ext uri="{FF2B5EF4-FFF2-40B4-BE49-F238E27FC236}">
                <a16:creationId xmlns:a16="http://schemas.microsoft.com/office/drawing/2014/main" id="{EA576C70-AD07-4E0D-8DF5-2D0C65250FCF}"/>
              </a:ext>
            </a:extLst>
          </p:cNvPr>
          <p:cNvSpPr txBox="1"/>
          <p:nvPr/>
        </p:nvSpPr>
        <p:spPr>
          <a:xfrm>
            <a:off x="3547273" y="4873784"/>
            <a:ext cx="576560" cy="106184"/>
          </a:xfrm>
          <a:prstGeom prst="rect">
            <a:avLst/>
          </a:prstGeom>
          <a:solidFill>
            <a:srgbClr val="FEF9E6"/>
          </a:solidFill>
        </p:spPr>
        <p:txBody>
          <a:bodyPr vert="horz" wrap="square" lIns="27432" tIns="18288" rIns="18288" bIns="18288" rtlCol="0">
            <a:spAutoFit/>
          </a:bodyPr>
          <a:lstStyle>
            <a:lvl1pPr lvl="0" indent="0" defTabSz="895350" fontAlgn="base">
              <a:lnSpc>
                <a:spcPct val="90000"/>
              </a:lnSpc>
              <a:spcBef>
                <a:spcPct val="0"/>
              </a:spcBef>
              <a:spcAft>
                <a:spcPct val="0"/>
              </a:spcAft>
              <a:buClr>
                <a:schemeClr val="tx2"/>
              </a:buClr>
              <a:buSzPct val="100000"/>
              <a:buFontTx/>
              <a:buNone/>
              <a:defRPr lang="en-US" sz="1400" baseline="0" dirty="0">
                <a:latin typeface="Arial" panose="020B0604020202020204" pitchFamily="34" charset="0"/>
                <a:cs typeface="Arial" panose="020B0604020202020204" pitchFamily="34" charset="0"/>
              </a:defRPr>
            </a:lvl1pPr>
            <a:lvl2pPr marL="0" lvl="1"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2pPr>
            <a:lvl3pPr marL="0" lvl="2"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3pPr>
            <a:lvl4pPr marL="0" lvl="3"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4pPr>
            <a:lvl5pPr marL="0" lvl="4"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895350" rtl="0" eaLnBrk="1" fontAlgn="base" latinLnBrk="0" hangingPunct="1">
              <a:lnSpc>
                <a:spcPct val="90000"/>
              </a:lnSpc>
              <a:spcBef>
                <a:spcPct val="0"/>
              </a:spcBef>
              <a:spcAft>
                <a:spcPct val="0"/>
              </a:spcAft>
              <a:buClr>
                <a:srgbClr val="002960"/>
              </a:buClr>
              <a:buSzPct val="100000"/>
              <a:buFontTx/>
              <a:buNone/>
              <a:tabLst/>
              <a:defRPr/>
            </a:pPr>
            <a:r>
              <a:rPr kumimoji="0" lang="en-US" sz="5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Pay [Person XYZ]</a:t>
            </a:r>
          </a:p>
        </p:txBody>
      </p:sp>
      <p:grpSp>
        <p:nvGrpSpPr>
          <p:cNvPr id="94" name="Group 93">
            <a:extLst>
              <a:ext uri="{FF2B5EF4-FFF2-40B4-BE49-F238E27FC236}">
                <a16:creationId xmlns:a16="http://schemas.microsoft.com/office/drawing/2014/main" id="{ACDC478C-E081-4A92-B444-E02B8B0E369B}"/>
              </a:ext>
            </a:extLst>
          </p:cNvPr>
          <p:cNvGrpSpPr>
            <a:grpSpLocks/>
          </p:cNvGrpSpPr>
          <p:nvPr/>
        </p:nvGrpSpPr>
        <p:grpSpPr>
          <a:xfrm>
            <a:off x="3633200" y="5319009"/>
            <a:ext cx="179388" cy="76200"/>
            <a:chOff x="10831513" y="2003425"/>
            <a:chExt cx="179388" cy="76200"/>
          </a:xfrm>
          <a:solidFill>
            <a:srgbClr val="92D050"/>
          </a:solidFill>
        </p:grpSpPr>
        <p:sp>
          <p:nvSpPr>
            <p:cNvPr id="95" name="Rectangle 94">
              <a:extLst>
                <a:ext uri="{FF2B5EF4-FFF2-40B4-BE49-F238E27FC236}">
                  <a16:creationId xmlns:a16="http://schemas.microsoft.com/office/drawing/2014/main" id="{E1B5E3D7-F7B2-47EE-BA51-E0AC73678BAF}"/>
                </a:ext>
              </a:extLst>
            </p:cNvPr>
            <p:cNvSpPr>
              <a:spLocks noChangeArrowheads="1"/>
            </p:cNvSpPr>
            <p:nvPr/>
          </p:nvSpPr>
          <p:spPr bwMode="auto">
            <a:xfrm>
              <a:off x="10831513" y="2003425"/>
              <a:ext cx="179388" cy="762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96" name="Rectangle 95">
              <a:extLst>
                <a:ext uri="{FF2B5EF4-FFF2-40B4-BE49-F238E27FC236}">
                  <a16:creationId xmlns:a16="http://schemas.microsoft.com/office/drawing/2014/main" id="{B4FD4B0B-9E24-4E97-A26A-13967C33453E}"/>
                </a:ext>
              </a:extLst>
            </p:cNvPr>
            <p:cNvSpPr>
              <a:spLocks noChangeArrowheads="1"/>
            </p:cNvSpPr>
            <p:nvPr/>
          </p:nvSpPr>
          <p:spPr bwMode="auto">
            <a:xfrm>
              <a:off x="10831513" y="2003425"/>
              <a:ext cx="179388" cy="76200"/>
            </a:xfrm>
            <a:prstGeom prst="rect">
              <a:avLst/>
            </a:pr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grpSp>
      <p:sp>
        <p:nvSpPr>
          <p:cNvPr id="97" name="Freeform 99">
            <a:extLst>
              <a:ext uri="{FF2B5EF4-FFF2-40B4-BE49-F238E27FC236}">
                <a16:creationId xmlns:a16="http://schemas.microsoft.com/office/drawing/2014/main" id="{14E120F7-2512-4D2A-ACD4-FCDBF03D7EE3}"/>
              </a:ext>
            </a:extLst>
          </p:cNvPr>
          <p:cNvSpPr>
            <a:spLocks/>
          </p:cNvSpPr>
          <p:nvPr>
            <p:custDataLst>
              <p:tags r:id="rId1"/>
            </p:custDataLst>
          </p:nvPr>
        </p:nvSpPr>
        <p:spPr bwMode="auto">
          <a:xfrm>
            <a:off x="3695304" y="5330935"/>
            <a:ext cx="55180" cy="52349"/>
          </a:xfrm>
          <a:custGeom>
            <a:avLst/>
            <a:gdLst>
              <a:gd name="T0" fmla="*/ 3040 w 3040"/>
              <a:gd name="T1" fmla="*/ 109 h 2884"/>
              <a:gd name="T2" fmla="*/ 2860 w 3040"/>
              <a:gd name="T3" fmla="*/ 256 h 2884"/>
              <a:gd name="T4" fmla="*/ 2673 w 3040"/>
              <a:gd name="T5" fmla="*/ 428 h 2884"/>
              <a:gd name="T6" fmla="*/ 2479 w 3040"/>
              <a:gd name="T7" fmla="*/ 627 h 2884"/>
              <a:gd name="T8" fmla="*/ 2277 w 3040"/>
              <a:gd name="T9" fmla="*/ 853 h 2884"/>
              <a:gd name="T10" fmla="*/ 2067 w 3040"/>
              <a:gd name="T11" fmla="*/ 1106 h 2884"/>
              <a:gd name="T12" fmla="*/ 1926 w 3040"/>
              <a:gd name="T13" fmla="*/ 1287 h 2884"/>
              <a:gd name="T14" fmla="*/ 1727 w 3040"/>
              <a:gd name="T15" fmla="*/ 1556 h 2884"/>
              <a:gd name="T16" fmla="*/ 1546 w 3040"/>
              <a:gd name="T17" fmla="*/ 1819 h 2884"/>
              <a:gd name="T18" fmla="*/ 1385 w 3040"/>
              <a:gd name="T19" fmla="*/ 2076 h 2884"/>
              <a:gd name="T20" fmla="*/ 1243 w 3040"/>
              <a:gd name="T21" fmla="*/ 2324 h 2884"/>
              <a:gd name="T22" fmla="*/ 1120 w 3040"/>
              <a:gd name="T23" fmla="*/ 2567 h 2884"/>
              <a:gd name="T24" fmla="*/ 865 w 3040"/>
              <a:gd name="T25" fmla="*/ 2741 h 2884"/>
              <a:gd name="T26" fmla="*/ 704 w 3040"/>
              <a:gd name="T27" fmla="*/ 2867 h 2884"/>
              <a:gd name="T28" fmla="*/ 675 w 3040"/>
              <a:gd name="T29" fmla="*/ 2856 h 2884"/>
              <a:gd name="T30" fmla="*/ 603 w 3040"/>
              <a:gd name="T31" fmla="*/ 2655 h 2884"/>
              <a:gd name="T32" fmla="*/ 498 w 3040"/>
              <a:gd name="T33" fmla="*/ 2404 h 2884"/>
              <a:gd name="T34" fmla="*/ 401 w 3040"/>
              <a:gd name="T35" fmla="*/ 2197 h 2884"/>
              <a:gd name="T36" fmla="*/ 311 w 3040"/>
              <a:gd name="T37" fmla="*/ 2034 h 2884"/>
              <a:gd name="T38" fmla="*/ 253 w 3040"/>
              <a:gd name="T39" fmla="*/ 1950 h 2884"/>
              <a:gd name="T40" fmla="*/ 164 w 3040"/>
              <a:gd name="T41" fmla="*/ 1855 h 2884"/>
              <a:gd name="T42" fmla="*/ 69 w 3040"/>
              <a:gd name="T43" fmla="*/ 1786 h 2884"/>
              <a:gd name="T44" fmla="*/ 0 w 3040"/>
              <a:gd name="T45" fmla="*/ 1757 h 2884"/>
              <a:gd name="T46" fmla="*/ 87 w 3040"/>
              <a:gd name="T47" fmla="*/ 1672 h 2884"/>
              <a:gd name="T48" fmla="*/ 172 w 3040"/>
              <a:gd name="T49" fmla="*/ 1605 h 2884"/>
              <a:gd name="T50" fmla="*/ 254 w 3040"/>
              <a:gd name="T51" fmla="*/ 1555 h 2884"/>
              <a:gd name="T52" fmla="*/ 332 w 3040"/>
              <a:gd name="T53" fmla="*/ 1523 h 2884"/>
              <a:gd name="T54" fmla="*/ 409 w 3040"/>
              <a:gd name="T55" fmla="*/ 1508 h 2884"/>
              <a:gd name="T56" fmla="*/ 444 w 3040"/>
              <a:gd name="T57" fmla="*/ 1507 h 2884"/>
              <a:gd name="T58" fmla="*/ 476 w 3040"/>
              <a:gd name="T59" fmla="*/ 1513 h 2884"/>
              <a:gd name="T60" fmla="*/ 543 w 3040"/>
              <a:gd name="T61" fmla="*/ 1551 h 2884"/>
              <a:gd name="T62" fmla="*/ 612 w 3040"/>
              <a:gd name="T63" fmla="*/ 1621 h 2884"/>
              <a:gd name="T64" fmla="*/ 683 w 3040"/>
              <a:gd name="T65" fmla="*/ 1723 h 2884"/>
              <a:gd name="T66" fmla="*/ 757 w 3040"/>
              <a:gd name="T67" fmla="*/ 1858 h 2884"/>
              <a:gd name="T68" fmla="*/ 877 w 3040"/>
              <a:gd name="T69" fmla="*/ 2117 h 2884"/>
              <a:gd name="T70" fmla="*/ 973 w 3040"/>
              <a:gd name="T71" fmla="*/ 1963 h 2884"/>
              <a:gd name="T72" fmla="*/ 1129 w 3040"/>
              <a:gd name="T73" fmla="*/ 1731 h 2884"/>
              <a:gd name="T74" fmla="*/ 1299 w 3040"/>
              <a:gd name="T75" fmla="*/ 1503 h 2884"/>
              <a:gd name="T76" fmla="*/ 1485 w 3040"/>
              <a:gd name="T77" fmla="*/ 1277 h 2884"/>
              <a:gd name="T78" fmla="*/ 1685 w 3040"/>
              <a:gd name="T79" fmla="*/ 1052 h 2884"/>
              <a:gd name="T80" fmla="*/ 1828 w 3040"/>
              <a:gd name="T81" fmla="*/ 904 h 2884"/>
              <a:gd name="T82" fmla="*/ 2045 w 3040"/>
              <a:gd name="T83" fmla="*/ 693 h 2884"/>
              <a:gd name="T84" fmla="*/ 2260 w 3040"/>
              <a:gd name="T85" fmla="*/ 502 h 2884"/>
              <a:gd name="T86" fmla="*/ 2474 w 3040"/>
              <a:gd name="T87" fmla="*/ 328 h 2884"/>
              <a:gd name="T88" fmla="*/ 2685 w 3040"/>
              <a:gd name="T89" fmla="*/ 175 h 2884"/>
              <a:gd name="T90" fmla="*/ 2893 w 3040"/>
              <a:gd name="T91" fmla="*/ 4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0" h="2884">
                <a:moveTo>
                  <a:pt x="2963" y="0"/>
                </a:moveTo>
                <a:lnTo>
                  <a:pt x="3040" y="109"/>
                </a:lnTo>
                <a:lnTo>
                  <a:pt x="3040" y="109"/>
                </a:lnTo>
                <a:lnTo>
                  <a:pt x="2981" y="155"/>
                </a:lnTo>
                <a:lnTo>
                  <a:pt x="2922" y="203"/>
                </a:lnTo>
                <a:lnTo>
                  <a:pt x="2860" y="256"/>
                </a:lnTo>
                <a:lnTo>
                  <a:pt x="2799" y="309"/>
                </a:lnTo>
                <a:lnTo>
                  <a:pt x="2736" y="367"/>
                </a:lnTo>
                <a:lnTo>
                  <a:pt x="2673" y="428"/>
                </a:lnTo>
                <a:lnTo>
                  <a:pt x="2610" y="491"/>
                </a:lnTo>
                <a:lnTo>
                  <a:pt x="2545" y="557"/>
                </a:lnTo>
                <a:lnTo>
                  <a:pt x="2479" y="627"/>
                </a:lnTo>
                <a:lnTo>
                  <a:pt x="2413" y="699"/>
                </a:lnTo>
                <a:lnTo>
                  <a:pt x="2346" y="775"/>
                </a:lnTo>
                <a:lnTo>
                  <a:pt x="2277" y="853"/>
                </a:lnTo>
                <a:lnTo>
                  <a:pt x="2209" y="934"/>
                </a:lnTo>
                <a:lnTo>
                  <a:pt x="2139" y="1018"/>
                </a:lnTo>
                <a:lnTo>
                  <a:pt x="2067" y="1106"/>
                </a:lnTo>
                <a:lnTo>
                  <a:pt x="1996" y="1196"/>
                </a:lnTo>
                <a:lnTo>
                  <a:pt x="1996" y="1196"/>
                </a:lnTo>
                <a:lnTo>
                  <a:pt x="1926" y="1287"/>
                </a:lnTo>
                <a:lnTo>
                  <a:pt x="1858" y="1377"/>
                </a:lnTo>
                <a:lnTo>
                  <a:pt x="1790" y="1468"/>
                </a:lnTo>
                <a:lnTo>
                  <a:pt x="1727" y="1556"/>
                </a:lnTo>
                <a:lnTo>
                  <a:pt x="1664" y="1645"/>
                </a:lnTo>
                <a:lnTo>
                  <a:pt x="1605" y="1733"/>
                </a:lnTo>
                <a:lnTo>
                  <a:pt x="1546" y="1819"/>
                </a:lnTo>
                <a:lnTo>
                  <a:pt x="1490" y="1905"/>
                </a:lnTo>
                <a:lnTo>
                  <a:pt x="1437" y="1991"/>
                </a:lnTo>
                <a:lnTo>
                  <a:pt x="1385" y="2076"/>
                </a:lnTo>
                <a:lnTo>
                  <a:pt x="1336" y="2159"/>
                </a:lnTo>
                <a:lnTo>
                  <a:pt x="1289" y="2242"/>
                </a:lnTo>
                <a:lnTo>
                  <a:pt x="1243" y="2324"/>
                </a:lnTo>
                <a:lnTo>
                  <a:pt x="1200" y="2405"/>
                </a:lnTo>
                <a:lnTo>
                  <a:pt x="1160" y="2486"/>
                </a:lnTo>
                <a:lnTo>
                  <a:pt x="1120" y="2567"/>
                </a:lnTo>
                <a:lnTo>
                  <a:pt x="958" y="2676"/>
                </a:lnTo>
                <a:lnTo>
                  <a:pt x="958" y="2676"/>
                </a:lnTo>
                <a:lnTo>
                  <a:pt x="865" y="2741"/>
                </a:lnTo>
                <a:lnTo>
                  <a:pt x="788" y="2798"/>
                </a:lnTo>
                <a:lnTo>
                  <a:pt x="728" y="2845"/>
                </a:lnTo>
                <a:lnTo>
                  <a:pt x="704" y="2867"/>
                </a:lnTo>
                <a:lnTo>
                  <a:pt x="683" y="2884"/>
                </a:lnTo>
                <a:lnTo>
                  <a:pt x="683" y="2884"/>
                </a:lnTo>
                <a:lnTo>
                  <a:pt x="675" y="2856"/>
                </a:lnTo>
                <a:lnTo>
                  <a:pt x="666" y="2825"/>
                </a:lnTo>
                <a:lnTo>
                  <a:pt x="639" y="2748"/>
                </a:lnTo>
                <a:lnTo>
                  <a:pt x="603" y="2655"/>
                </a:lnTo>
                <a:lnTo>
                  <a:pt x="560" y="2546"/>
                </a:lnTo>
                <a:lnTo>
                  <a:pt x="498" y="2404"/>
                </a:lnTo>
                <a:lnTo>
                  <a:pt x="498" y="2404"/>
                </a:lnTo>
                <a:lnTo>
                  <a:pt x="465" y="2330"/>
                </a:lnTo>
                <a:lnTo>
                  <a:pt x="433" y="2261"/>
                </a:lnTo>
                <a:lnTo>
                  <a:pt x="401" y="2197"/>
                </a:lnTo>
                <a:lnTo>
                  <a:pt x="371" y="2137"/>
                </a:lnTo>
                <a:lnTo>
                  <a:pt x="340" y="2084"/>
                </a:lnTo>
                <a:lnTo>
                  <a:pt x="311" y="2034"/>
                </a:lnTo>
                <a:lnTo>
                  <a:pt x="281" y="1991"/>
                </a:lnTo>
                <a:lnTo>
                  <a:pt x="253" y="1950"/>
                </a:lnTo>
                <a:lnTo>
                  <a:pt x="253" y="1950"/>
                </a:lnTo>
                <a:lnTo>
                  <a:pt x="225" y="1915"/>
                </a:lnTo>
                <a:lnTo>
                  <a:pt x="195" y="1885"/>
                </a:lnTo>
                <a:lnTo>
                  <a:pt x="164" y="1855"/>
                </a:lnTo>
                <a:lnTo>
                  <a:pt x="133" y="1829"/>
                </a:lnTo>
                <a:lnTo>
                  <a:pt x="101" y="1807"/>
                </a:lnTo>
                <a:lnTo>
                  <a:pt x="69" y="1786"/>
                </a:lnTo>
                <a:lnTo>
                  <a:pt x="35" y="1770"/>
                </a:lnTo>
                <a:lnTo>
                  <a:pt x="0" y="1757"/>
                </a:lnTo>
                <a:lnTo>
                  <a:pt x="0" y="1757"/>
                </a:lnTo>
                <a:lnTo>
                  <a:pt x="30" y="1726"/>
                </a:lnTo>
                <a:lnTo>
                  <a:pt x="59" y="1698"/>
                </a:lnTo>
                <a:lnTo>
                  <a:pt x="87" y="1672"/>
                </a:lnTo>
                <a:lnTo>
                  <a:pt x="116" y="1646"/>
                </a:lnTo>
                <a:lnTo>
                  <a:pt x="144" y="1625"/>
                </a:lnTo>
                <a:lnTo>
                  <a:pt x="172" y="1605"/>
                </a:lnTo>
                <a:lnTo>
                  <a:pt x="199" y="1586"/>
                </a:lnTo>
                <a:lnTo>
                  <a:pt x="227" y="1568"/>
                </a:lnTo>
                <a:lnTo>
                  <a:pt x="254" y="1555"/>
                </a:lnTo>
                <a:lnTo>
                  <a:pt x="281" y="1542"/>
                </a:lnTo>
                <a:lnTo>
                  <a:pt x="307" y="1531"/>
                </a:lnTo>
                <a:lnTo>
                  <a:pt x="332" y="1523"/>
                </a:lnTo>
                <a:lnTo>
                  <a:pt x="359" y="1516"/>
                </a:lnTo>
                <a:lnTo>
                  <a:pt x="385" y="1511"/>
                </a:lnTo>
                <a:lnTo>
                  <a:pt x="409" y="1508"/>
                </a:lnTo>
                <a:lnTo>
                  <a:pt x="434" y="1507"/>
                </a:lnTo>
                <a:lnTo>
                  <a:pt x="434" y="1507"/>
                </a:lnTo>
                <a:lnTo>
                  <a:pt x="444" y="1507"/>
                </a:lnTo>
                <a:lnTo>
                  <a:pt x="455" y="1508"/>
                </a:lnTo>
                <a:lnTo>
                  <a:pt x="465" y="1511"/>
                </a:lnTo>
                <a:lnTo>
                  <a:pt x="476" y="1513"/>
                </a:lnTo>
                <a:lnTo>
                  <a:pt x="499" y="1523"/>
                </a:lnTo>
                <a:lnTo>
                  <a:pt x="521" y="1535"/>
                </a:lnTo>
                <a:lnTo>
                  <a:pt x="543" y="1551"/>
                </a:lnTo>
                <a:lnTo>
                  <a:pt x="566" y="1571"/>
                </a:lnTo>
                <a:lnTo>
                  <a:pt x="589" y="1594"/>
                </a:lnTo>
                <a:lnTo>
                  <a:pt x="612" y="1621"/>
                </a:lnTo>
                <a:lnTo>
                  <a:pt x="636" y="1652"/>
                </a:lnTo>
                <a:lnTo>
                  <a:pt x="659" y="1685"/>
                </a:lnTo>
                <a:lnTo>
                  <a:pt x="683" y="1723"/>
                </a:lnTo>
                <a:lnTo>
                  <a:pt x="708" y="1763"/>
                </a:lnTo>
                <a:lnTo>
                  <a:pt x="733" y="1809"/>
                </a:lnTo>
                <a:lnTo>
                  <a:pt x="757" y="1858"/>
                </a:lnTo>
                <a:lnTo>
                  <a:pt x="783" y="1909"/>
                </a:lnTo>
                <a:lnTo>
                  <a:pt x="808" y="1964"/>
                </a:lnTo>
                <a:lnTo>
                  <a:pt x="877" y="2117"/>
                </a:lnTo>
                <a:lnTo>
                  <a:pt x="877" y="2117"/>
                </a:lnTo>
                <a:lnTo>
                  <a:pt x="924" y="2039"/>
                </a:lnTo>
                <a:lnTo>
                  <a:pt x="973" y="1963"/>
                </a:lnTo>
                <a:lnTo>
                  <a:pt x="1024" y="1885"/>
                </a:lnTo>
                <a:lnTo>
                  <a:pt x="1075" y="1808"/>
                </a:lnTo>
                <a:lnTo>
                  <a:pt x="1129" y="1731"/>
                </a:lnTo>
                <a:lnTo>
                  <a:pt x="1184" y="1655"/>
                </a:lnTo>
                <a:lnTo>
                  <a:pt x="1242" y="1578"/>
                </a:lnTo>
                <a:lnTo>
                  <a:pt x="1299" y="1503"/>
                </a:lnTo>
                <a:lnTo>
                  <a:pt x="1360" y="1427"/>
                </a:lnTo>
                <a:lnTo>
                  <a:pt x="1422" y="1351"/>
                </a:lnTo>
                <a:lnTo>
                  <a:pt x="1485" y="1277"/>
                </a:lnTo>
                <a:lnTo>
                  <a:pt x="1551" y="1201"/>
                </a:lnTo>
                <a:lnTo>
                  <a:pt x="1618" y="1127"/>
                </a:lnTo>
                <a:lnTo>
                  <a:pt x="1685" y="1052"/>
                </a:lnTo>
                <a:lnTo>
                  <a:pt x="1757" y="978"/>
                </a:lnTo>
                <a:lnTo>
                  <a:pt x="1828" y="904"/>
                </a:lnTo>
                <a:lnTo>
                  <a:pt x="1828" y="904"/>
                </a:lnTo>
                <a:lnTo>
                  <a:pt x="1901" y="831"/>
                </a:lnTo>
                <a:lnTo>
                  <a:pt x="1973" y="761"/>
                </a:lnTo>
                <a:lnTo>
                  <a:pt x="2045" y="693"/>
                </a:lnTo>
                <a:lnTo>
                  <a:pt x="2117" y="627"/>
                </a:lnTo>
                <a:lnTo>
                  <a:pt x="2189" y="564"/>
                </a:lnTo>
                <a:lnTo>
                  <a:pt x="2260" y="502"/>
                </a:lnTo>
                <a:lnTo>
                  <a:pt x="2331" y="441"/>
                </a:lnTo>
                <a:lnTo>
                  <a:pt x="2402" y="383"/>
                </a:lnTo>
                <a:lnTo>
                  <a:pt x="2474" y="328"/>
                </a:lnTo>
                <a:lnTo>
                  <a:pt x="2544" y="274"/>
                </a:lnTo>
                <a:lnTo>
                  <a:pt x="2614" y="223"/>
                </a:lnTo>
                <a:lnTo>
                  <a:pt x="2685" y="175"/>
                </a:lnTo>
                <a:lnTo>
                  <a:pt x="2755" y="128"/>
                </a:lnTo>
                <a:lnTo>
                  <a:pt x="2825" y="83"/>
                </a:lnTo>
                <a:lnTo>
                  <a:pt x="2893" y="40"/>
                </a:lnTo>
                <a:lnTo>
                  <a:pt x="2963" y="0"/>
                </a:lnTo>
                <a:lnTo>
                  <a:pt x="2963" y="0"/>
                </a:lnTo>
                <a:close/>
              </a:path>
            </a:pathLst>
          </a:custGeom>
          <a:solidFill>
            <a:srgbClr val="FFFFFF"/>
          </a:solidFill>
          <a:ln>
            <a:noFill/>
          </a:ln>
        </p:spPr>
        <p:txBody>
          <a:bodyPr vert="horz" wrap="square" lIns="93297" tIns="46649" rIns="93297" bIns="466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dirty="0">
              <a:ln>
                <a:noFill/>
              </a:ln>
              <a:solidFill>
                <a:srgbClr val="000000"/>
              </a:solidFill>
              <a:effectLst/>
              <a:uLnTx/>
              <a:uFillTx/>
              <a:latin typeface="Arial"/>
              <a:ea typeface="+mn-ea"/>
              <a:cs typeface="+mn-cs"/>
            </a:endParaRPr>
          </a:p>
        </p:txBody>
      </p:sp>
      <p:sp>
        <p:nvSpPr>
          <p:cNvPr id="98" name="Rectangle 97">
            <a:extLst>
              <a:ext uri="{FF2B5EF4-FFF2-40B4-BE49-F238E27FC236}">
                <a16:creationId xmlns:a16="http://schemas.microsoft.com/office/drawing/2014/main" id="{9C961139-72AD-4D86-9D9B-EBB3B2283FCB}"/>
              </a:ext>
            </a:extLst>
          </p:cNvPr>
          <p:cNvSpPr>
            <a:spLocks noChangeArrowheads="1"/>
          </p:cNvSpPr>
          <p:nvPr/>
        </p:nvSpPr>
        <p:spPr bwMode="auto">
          <a:xfrm>
            <a:off x="3847595" y="5319009"/>
            <a:ext cx="179388" cy="76200"/>
          </a:xfrm>
          <a:prstGeom prst="rect">
            <a:avLst/>
          </a:prstGeom>
          <a:solidFill>
            <a:srgbClr val="BFBFBF"/>
          </a:solidFill>
          <a:ln w="9525">
            <a:no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9FFCC723-B6A4-4F8F-98D9-54CE26D01F7D}"/>
              </a:ext>
            </a:extLst>
          </p:cNvPr>
          <p:cNvSpPr>
            <a:spLocks noChangeArrowheads="1"/>
          </p:cNvSpPr>
          <p:nvPr/>
        </p:nvSpPr>
        <p:spPr bwMode="auto">
          <a:xfrm>
            <a:off x="3847595" y="5317589"/>
            <a:ext cx="179388" cy="76200"/>
          </a:xfrm>
          <a:prstGeom prst="rect">
            <a:avLst/>
          </a:prstGeom>
          <a:noFill/>
          <a:ln w="3175" cap="flat">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0" name="Freeform 103">
            <a:extLst>
              <a:ext uri="{FF2B5EF4-FFF2-40B4-BE49-F238E27FC236}">
                <a16:creationId xmlns:a16="http://schemas.microsoft.com/office/drawing/2014/main" id="{FDD06ECE-0438-4687-B9B0-7D916AE3EFAF}"/>
              </a:ext>
            </a:extLst>
          </p:cNvPr>
          <p:cNvSpPr>
            <a:spLocks/>
          </p:cNvSpPr>
          <p:nvPr>
            <p:custDataLst>
              <p:tags r:id="rId2"/>
            </p:custDataLst>
          </p:nvPr>
        </p:nvSpPr>
        <p:spPr bwMode="auto">
          <a:xfrm>
            <a:off x="3909699" y="5329515"/>
            <a:ext cx="55180" cy="52349"/>
          </a:xfrm>
          <a:custGeom>
            <a:avLst/>
            <a:gdLst>
              <a:gd name="T0" fmla="*/ 1326 w 2880"/>
              <a:gd name="T1" fmla="*/ 2079 h 2674"/>
              <a:gd name="T2" fmla="*/ 1118 w 2880"/>
              <a:gd name="T3" fmla="*/ 2354 h 2674"/>
              <a:gd name="T4" fmla="*/ 929 w 2880"/>
              <a:gd name="T5" fmla="*/ 2544 h 2674"/>
              <a:gd name="T6" fmla="*/ 780 w 2880"/>
              <a:gd name="T7" fmla="*/ 2642 h 2674"/>
              <a:gd name="T8" fmla="*/ 702 w 2880"/>
              <a:gd name="T9" fmla="*/ 2669 h 2674"/>
              <a:gd name="T10" fmla="*/ 648 w 2880"/>
              <a:gd name="T11" fmla="*/ 2674 h 2674"/>
              <a:gd name="T12" fmla="*/ 484 w 2880"/>
              <a:gd name="T13" fmla="*/ 2641 h 2674"/>
              <a:gd name="T14" fmla="*/ 320 w 2880"/>
              <a:gd name="T15" fmla="*/ 2540 h 2674"/>
              <a:gd name="T16" fmla="*/ 160 w 2880"/>
              <a:gd name="T17" fmla="*/ 2371 h 2674"/>
              <a:gd name="T18" fmla="*/ 0 w 2880"/>
              <a:gd name="T19" fmla="*/ 2136 h 2674"/>
              <a:gd name="T20" fmla="*/ 86 w 2880"/>
              <a:gd name="T21" fmla="*/ 2139 h 2674"/>
              <a:gd name="T22" fmla="*/ 206 w 2880"/>
              <a:gd name="T23" fmla="*/ 2120 h 2674"/>
              <a:gd name="T24" fmla="*/ 408 w 2880"/>
              <a:gd name="T25" fmla="*/ 2030 h 2674"/>
              <a:gd name="T26" fmla="*/ 620 w 2880"/>
              <a:gd name="T27" fmla="*/ 1868 h 2674"/>
              <a:gd name="T28" fmla="*/ 843 w 2880"/>
              <a:gd name="T29" fmla="*/ 1638 h 2674"/>
              <a:gd name="T30" fmla="*/ 877 w 2880"/>
              <a:gd name="T31" fmla="*/ 1362 h 2674"/>
              <a:gd name="T32" fmla="*/ 694 w 2880"/>
              <a:gd name="T33" fmla="*/ 1147 h 2674"/>
              <a:gd name="T34" fmla="*/ 563 w 2880"/>
              <a:gd name="T35" fmla="*/ 948 h 2674"/>
              <a:gd name="T36" fmla="*/ 484 w 2880"/>
              <a:gd name="T37" fmla="*/ 767 h 2674"/>
              <a:gd name="T38" fmla="*/ 458 w 2880"/>
              <a:gd name="T39" fmla="*/ 602 h 2674"/>
              <a:gd name="T40" fmla="*/ 474 w 2880"/>
              <a:gd name="T41" fmla="*/ 503 h 2674"/>
              <a:gd name="T42" fmla="*/ 546 w 2880"/>
              <a:gd name="T43" fmla="*/ 361 h 2674"/>
              <a:gd name="T44" fmla="*/ 674 w 2880"/>
              <a:gd name="T45" fmla="*/ 208 h 2674"/>
              <a:gd name="T46" fmla="*/ 861 w 2880"/>
              <a:gd name="T47" fmla="*/ 42 h 2674"/>
              <a:gd name="T48" fmla="*/ 938 w 2880"/>
              <a:gd name="T49" fmla="*/ 111 h 2674"/>
              <a:gd name="T50" fmla="*/ 1003 w 2880"/>
              <a:gd name="T51" fmla="*/ 331 h 2674"/>
              <a:gd name="T52" fmla="*/ 1102 w 2880"/>
              <a:gd name="T53" fmla="*/ 547 h 2674"/>
              <a:gd name="T54" fmla="*/ 1232 w 2880"/>
              <a:gd name="T55" fmla="*/ 760 h 2674"/>
              <a:gd name="T56" fmla="*/ 1465 w 2880"/>
              <a:gd name="T57" fmla="*/ 887 h 2674"/>
              <a:gd name="T58" fmla="*/ 1641 w 2880"/>
              <a:gd name="T59" fmla="*/ 679 h 2674"/>
              <a:gd name="T60" fmla="*/ 1866 w 2880"/>
              <a:gd name="T61" fmla="*/ 468 h 2674"/>
              <a:gd name="T62" fmla="*/ 2081 w 2880"/>
              <a:gd name="T63" fmla="*/ 334 h 2674"/>
              <a:gd name="T64" fmla="*/ 2209 w 2880"/>
              <a:gd name="T65" fmla="*/ 289 h 2674"/>
              <a:gd name="T66" fmla="*/ 2308 w 2880"/>
              <a:gd name="T67" fmla="*/ 274 h 2674"/>
              <a:gd name="T68" fmla="*/ 2406 w 2880"/>
              <a:gd name="T69" fmla="*/ 281 h 2674"/>
              <a:gd name="T70" fmla="*/ 2540 w 2880"/>
              <a:gd name="T71" fmla="*/ 340 h 2674"/>
              <a:gd name="T72" fmla="*/ 2655 w 2880"/>
              <a:gd name="T73" fmla="*/ 456 h 2674"/>
              <a:gd name="T74" fmla="*/ 2751 w 2880"/>
              <a:gd name="T75" fmla="*/ 630 h 2674"/>
              <a:gd name="T76" fmla="*/ 2755 w 2880"/>
              <a:gd name="T77" fmla="*/ 734 h 2674"/>
              <a:gd name="T78" fmla="*/ 2692 w 2880"/>
              <a:gd name="T79" fmla="*/ 735 h 2674"/>
              <a:gd name="T80" fmla="*/ 2609 w 2880"/>
              <a:gd name="T81" fmla="*/ 758 h 2674"/>
              <a:gd name="T82" fmla="*/ 2401 w 2880"/>
              <a:gd name="T83" fmla="*/ 873 h 2674"/>
              <a:gd name="T84" fmla="*/ 2222 w 2880"/>
              <a:gd name="T85" fmla="*/ 1012 h 2674"/>
              <a:gd name="T86" fmla="*/ 2010 w 2880"/>
              <a:gd name="T87" fmla="*/ 1221 h 2674"/>
              <a:gd name="T88" fmla="*/ 1917 w 2880"/>
              <a:gd name="T89" fmla="*/ 1531 h 2674"/>
              <a:gd name="T90" fmla="*/ 2091 w 2880"/>
              <a:gd name="T91" fmla="*/ 1682 h 2674"/>
              <a:gd name="T92" fmla="*/ 2329 w 2880"/>
              <a:gd name="T93" fmla="*/ 1837 h 2674"/>
              <a:gd name="T94" fmla="*/ 2570 w 2880"/>
              <a:gd name="T95" fmla="*/ 1933 h 2674"/>
              <a:gd name="T96" fmla="*/ 2817 w 2880"/>
              <a:gd name="T97" fmla="*/ 1976 h 2674"/>
              <a:gd name="T98" fmla="*/ 2813 w 2880"/>
              <a:gd name="T99" fmla="*/ 2104 h 2674"/>
              <a:gd name="T100" fmla="*/ 2674 w 2880"/>
              <a:gd name="T101" fmla="*/ 2308 h 2674"/>
              <a:gd name="T102" fmla="*/ 2535 w 2880"/>
              <a:gd name="T103" fmla="*/ 2444 h 2674"/>
              <a:gd name="T104" fmla="*/ 2391 w 2880"/>
              <a:gd name="T105" fmla="*/ 2510 h 2674"/>
              <a:gd name="T106" fmla="*/ 2318 w 2880"/>
              <a:gd name="T107" fmla="*/ 2519 h 2674"/>
              <a:gd name="T108" fmla="*/ 2172 w 2880"/>
              <a:gd name="T109" fmla="*/ 2491 h 2674"/>
              <a:gd name="T110" fmla="*/ 1996 w 2880"/>
              <a:gd name="T111" fmla="*/ 2403 h 2674"/>
              <a:gd name="T112" fmla="*/ 1790 w 2880"/>
              <a:gd name="T113" fmla="*/ 2259 h 2674"/>
              <a:gd name="T114" fmla="*/ 1556 w 2880"/>
              <a:gd name="T115" fmla="*/ 2057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0" h="2674">
                <a:moveTo>
                  <a:pt x="1424" y="1937"/>
                </a:moveTo>
                <a:lnTo>
                  <a:pt x="1382" y="1997"/>
                </a:lnTo>
                <a:lnTo>
                  <a:pt x="1382" y="1997"/>
                </a:lnTo>
                <a:lnTo>
                  <a:pt x="1326" y="2079"/>
                </a:lnTo>
                <a:lnTo>
                  <a:pt x="1273" y="2157"/>
                </a:lnTo>
                <a:lnTo>
                  <a:pt x="1220" y="2227"/>
                </a:lnTo>
                <a:lnTo>
                  <a:pt x="1167" y="2294"/>
                </a:lnTo>
                <a:lnTo>
                  <a:pt x="1118" y="2354"/>
                </a:lnTo>
                <a:lnTo>
                  <a:pt x="1069" y="2410"/>
                </a:lnTo>
                <a:lnTo>
                  <a:pt x="1021" y="2459"/>
                </a:lnTo>
                <a:lnTo>
                  <a:pt x="973" y="2505"/>
                </a:lnTo>
                <a:lnTo>
                  <a:pt x="929" y="2544"/>
                </a:lnTo>
                <a:lnTo>
                  <a:pt x="885" y="2579"/>
                </a:lnTo>
                <a:lnTo>
                  <a:pt x="843" y="2607"/>
                </a:lnTo>
                <a:lnTo>
                  <a:pt x="801" y="2632"/>
                </a:lnTo>
                <a:lnTo>
                  <a:pt x="780" y="2642"/>
                </a:lnTo>
                <a:lnTo>
                  <a:pt x="760" y="2649"/>
                </a:lnTo>
                <a:lnTo>
                  <a:pt x="741" y="2658"/>
                </a:lnTo>
                <a:lnTo>
                  <a:pt x="722" y="2663"/>
                </a:lnTo>
                <a:lnTo>
                  <a:pt x="702" y="2669"/>
                </a:lnTo>
                <a:lnTo>
                  <a:pt x="685" y="2670"/>
                </a:lnTo>
                <a:lnTo>
                  <a:pt x="665" y="2674"/>
                </a:lnTo>
                <a:lnTo>
                  <a:pt x="648" y="2674"/>
                </a:lnTo>
                <a:lnTo>
                  <a:pt x="648" y="2674"/>
                </a:lnTo>
                <a:lnTo>
                  <a:pt x="606" y="2672"/>
                </a:lnTo>
                <a:lnTo>
                  <a:pt x="565" y="2665"/>
                </a:lnTo>
                <a:lnTo>
                  <a:pt x="525" y="2655"/>
                </a:lnTo>
                <a:lnTo>
                  <a:pt x="484" y="2641"/>
                </a:lnTo>
                <a:lnTo>
                  <a:pt x="444" y="2621"/>
                </a:lnTo>
                <a:lnTo>
                  <a:pt x="401" y="2598"/>
                </a:lnTo>
                <a:lnTo>
                  <a:pt x="361" y="2572"/>
                </a:lnTo>
                <a:lnTo>
                  <a:pt x="320" y="2540"/>
                </a:lnTo>
                <a:lnTo>
                  <a:pt x="280" y="2503"/>
                </a:lnTo>
                <a:lnTo>
                  <a:pt x="239" y="2465"/>
                </a:lnTo>
                <a:lnTo>
                  <a:pt x="201" y="2421"/>
                </a:lnTo>
                <a:lnTo>
                  <a:pt x="160" y="2371"/>
                </a:lnTo>
                <a:lnTo>
                  <a:pt x="120" y="2319"/>
                </a:lnTo>
                <a:lnTo>
                  <a:pt x="79" y="2262"/>
                </a:lnTo>
                <a:lnTo>
                  <a:pt x="40" y="2201"/>
                </a:lnTo>
                <a:lnTo>
                  <a:pt x="0" y="2136"/>
                </a:lnTo>
                <a:lnTo>
                  <a:pt x="0" y="2136"/>
                </a:lnTo>
                <a:lnTo>
                  <a:pt x="63" y="2139"/>
                </a:lnTo>
                <a:lnTo>
                  <a:pt x="63" y="2139"/>
                </a:lnTo>
                <a:lnTo>
                  <a:pt x="86" y="2139"/>
                </a:lnTo>
                <a:lnTo>
                  <a:pt x="111" y="2137"/>
                </a:lnTo>
                <a:lnTo>
                  <a:pt x="134" y="2134"/>
                </a:lnTo>
                <a:lnTo>
                  <a:pt x="158" y="2130"/>
                </a:lnTo>
                <a:lnTo>
                  <a:pt x="206" y="2120"/>
                </a:lnTo>
                <a:lnTo>
                  <a:pt x="255" y="2104"/>
                </a:lnTo>
                <a:lnTo>
                  <a:pt x="306" y="2083"/>
                </a:lnTo>
                <a:lnTo>
                  <a:pt x="357" y="2058"/>
                </a:lnTo>
                <a:lnTo>
                  <a:pt x="408" y="2030"/>
                </a:lnTo>
                <a:lnTo>
                  <a:pt x="459" y="1997"/>
                </a:lnTo>
                <a:lnTo>
                  <a:pt x="512" y="1958"/>
                </a:lnTo>
                <a:lnTo>
                  <a:pt x="565" y="1916"/>
                </a:lnTo>
                <a:lnTo>
                  <a:pt x="620" y="1868"/>
                </a:lnTo>
                <a:lnTo>
                  <a:pt x="674" y="1817"/>
                </a:lnTo>
                <a:lnTo>
                  <a:pt x="731" y="1763"/>
                </a:lnTo>
                <a:lnTo>
                  <a:pt x="785" y="1701"/>
                </a:lnTo>
                <a:lnTo>
                  <a:pt x="843" y="1638"/>
                </a:lnTo>
                <a:lnTo>
                  <a:pt x="900" y="1567"/>
                </a:lnTo>
                <a:lnTo>
                  <a:pt x="977" y="1471"/>
                </a:lnTo>
                <a:lnTo>
                  <a:pt x="877" y="1362"/>
                </a:lnTo>
                <a:lnTo>
                  <a:pt x="877" y="1362"/>
                </a:lnTo>
                <a:lnTo>
                  <a:pt x="827" y="1307"/>
                </a:lnTo>
                <a:lnTo>
                  <a:pt x="778" y="1253"/>
                </a:lnTo>
                <a:lnTo>
                  <a:pt x="734" y="1198"/>
                </a:lnTo>
                <a:lnTo>
                  <a:pt x="694" y="1147"/>
                </a:lnTo>
                <a:lnTo>
                  <a:pt x="657" y="1096"/>
                </a:lnTo>
                <a:lnTo>
                  <a:pt x="621" y="1045"/>
                </a:lnTo>
                <a:lnTo>
                  <a:pt x="590" y="996"/>
                </a:lnTo>
                <a:lnTo>
                  <a:pt x="563" y="948"/>
                </a:lnTo>
                <a:lnTo>
                  <a:pt x="539" y="901"/>
                </a:lnTo>
                <a:lnTo>
                  <a:pt x="518" y="855"/>
                </a:lnTo>
                <a:lnTo>
                  <a:pt x="498" y="811"/>
                </a:lnTo>
                <a:lnTo>
                  <a:pt x="484" y="767"/>
                </a:lnTo>
                <a:lnTo>
                  <a:pt x="472" y="723"/>
                </a:lnTo>
                <a:lnTo>
                  <a:pt x="465" y="683"/>
                </a:lnTo>
                <a:lnTo>
                  <a:pt x="459" y="642"/>
                </a:lnTo>
                <a:lnTo>
                  <a:pt x="458" y="602"/>
                </a:lnTo>
                <a:lnTo>
                  <a:pt x="458" y="602"/>
                </a:lnTo>
                <a:lnTo>
                  <a:pt x="459" y="570"/>
                </a:lnTo>
                <a:lnTo>
                  <a:pt x="465" y="537"/>
                </a:lnTo>
                <a:lnTo>
                  <a:pt x="474" y="503"/>
                </a:lnTo>
                <a:lnTo>
                  <a:pt x="486" y="468"/>
                </a:lnTo>
                <a:lnTo>
                  <a:pt x="502" y="433"/>
                </a:lnTo>
                <a:lnTo>
                  <a:pt x="523" y="398"/>
                </a:lnTo>
                <a:lnTo>
                  <a:pt x="546" y="361"/>
                </a:lnTo>
                <a:lnTo>
                  <a:pt x="572" y="324"/>
                </a:lnTo>
                <a:lnTo>
                  <a:pt x="604" y="287"/>
                </a:lnTo>
                <a:lnTo>
                  <a:pt x="637" y="248"/>
                </a:lnTo>
                <a:lnTo>
                  <a:pt x="674" y="208"/>
                </a:lnTo>
                <a:lnTo>
                  <a:pt x="716" y="167"/>
                </a:lnTo>
                <a:lnTo>
                  <a:pt x="760" y="127"/>
                </a:lnTo>
                <a:lnTo>
                  <a:pt x="810" y="84"/>
                </a:lnTo>
                <a:lnTo>
                  <a:pt x="861" y="42"/>
                </a:lnTo>
                <a:lnTo>
                  <a:pt x="917" y="0"/>
                </a:lnTo>
                <a:lnTo>
                  <a:pt x="917" y="0"/>
                </a:lnTo>
                <a:lnTo>
                  <a:pt x="926" y="56"/>
                </a:lnTo>
                <a:lnTo>
                  <a:pt x="938" y="111"/>
                </a:lnTo>
                <a:lnTo>
                  <a:pt x="951" y="165"/>
                </a:lnTo>
                <a:lnTo>
                  <a:pt x="966" y="222"/>
                </a:lnTo>
                <a:lnTo>
                  <a:pt x="984" y="276"/>
                </a:lnTo>
                <a:lnTo>
                  <a:pt x="1003" y="331"/>
                </a:lnTo>
                <a:lnTo>
                  <a:pt x="1025" y="385"/>
                </a:lnTo>
                <a:lnTo>
                  <a:pt x="1047" y="438"/>
                </a:lnTo>
                <a:lnTo>
                  <a:pt x="1074" y="493"/>
                </a:lnTo>
                <a:lnTo>
                  <a:pt x="1102" y="547"/>
                </a:lnTo>
                <a:lnTo>
                  <a:pt x="1130" y="600"/>
                </a:lnTo>
                <a:lnTo>
                  <a:pt x="1162" y="654"/>
                </a:lnTo>
                <a:lnTo>
                  <a:pt x="1197" y="707"/>
                </a:lnTo>
                <a:lnTo>
                  <a:pt x="1232" y="760"/>
                </a:lnTo>
                <a:lnTo>
                  <a:pt x="1269" y="813"/>
                </a:lnTo>
                <a:lnTo>
                  <a:pt x="1310" y="866"/>
                </a:lnTo>
                <a:lnTo>
                  <a:pt x="1396" y="975"/>
                </a:lnTo>
                <a:lnTo>
                  <a:pt x="1465" y="887"/>
                </a:lnTo>
                <a:lnTo>
                  <a:pt x="1465" y="887"/>
                </a:lnTo>
                <a:lnTo>
                  <a:pt x="1524" y="813"/>
                </a:lnTo>
                <a:lnTo>
                  <a:pt x="1583" y="742"/>
                </a:lnTo>
                <a:lnTo>
                  <a:pt x="1641" y="679"/>
                </a:lnTo>
                <a:lnTo>
                  <a:pt x="1699" y="619"/>
                </a:lnTo>
                <a:lnTo>
                  <a:pt x="1755" y="563"/>
                </a:lnTo>
                <a:lnTo>
                  <a:pt x="1811" y="514"/>
                </a:lnTo>
                <a:lnTo>
                  <a:pt x="1866" y="468"/>
                </a:lnTo>
                <a:lnTo>
                  <a:pt x="1921" y="427"/>
                </a:lnTo>
                <a:lnTo>
                  <a:pt x="1975" y="392"/>
                </a:lnTo>
                <a:lnTo>
                  <a:pt x="2028" y="361"/>
                </a:lnTo>
                <a:lnTo>
                  <a:pt x="2081" y="334"/>
                </a:lnTo>
                <a:lnTo>
                  <a:pt x="2132" y="313"/>
                </a:lnTo>
                <a:lnTo>
                  <a:pt x="2158" y="304"/>
                </a:lnTo>
                <a:lnTo>
                  <a:pt x="2183" y="296"/>
                </a:lnTo>
                <a:lnTo>
                  <a:pt x="2209" y="289"/>
                </a:lnTo>
                <a:lnTo>
                  <a:pt x="2234" y="283"/>
                </a:lnTo>
                <a:lnTo>
                  <a:pt x="2259" y="280"/>
                </a:lnTo>
                <a:lnTo>
                  <a:pt x="2283" y="276"/>
                </a:lnTo>
                <a:lnTo>
                  <a:pt x="2308" y="274"/>
                </a:lnTo>
                <a:lnTo>
                  <a:pt x="2333" y="274"/>
                </a:lnTo>
                <a:lnTo>
                  <a:pt x="2333" y="274"/>
                </a:lnTo>
                <a:lnTo>
                  <a:pt x="2369" y="276"/>
                </a:lnTo>
                <a:lnTo>
                  <a:pt x="2406" y="281"/>
                </a:lnTo>
                <a:lnTo>
                  <a:pt x="2442" y="290"/>
                </a:lnTo>
                <a:lnTo>
                  <a:pt x="2475" y="303"/>
                </a:lnTo>
                <a:lnTo>
                  <a:pt x="2509" y="320"/>
                </a:lnTo>
                <a:lnTo>
                  <a:pt x="2540" y="340"/>
                </a:lnTo>
                <a:lnTo>
                  <a:pt x="2570" y="362"/>
                </a:lnTo>
                <a:lnTo>
                  <a:pt x="2600" y="391"/>
                </a:lnTo>
                <a:lnTo>
                  <a:pt x="2628" y="420"/>
                </a:lnTo>
                <a:lnTo>
                  <a:pt x="2655" y="456"/>
                </a:lnTo>
                <a:lnTo>
                  <a:pt x="2681" y="493"/>
                </a:lnTo>
                <a:lnTo>
                  <a:pt x="2706" y="535"/>
                </a:lnTo>
                <a:lnTo>
                  <a:pt x="2730" y="581"/>
                </a:lnTo>
                <a:lnTo>
                  <a:pt x="2751" y="630"/>
                </a:lnTo>
                <a:lnTo>
                  <a:pt x="2774" y="681"/>
                </a:lnTo>
                <a:lnTo>
                  <a:pt x="2794" y="737"/>
                </a:lnTo>
                <a:lnTo>
                  <a:pt x="2794" y="737"/>
                </a:lnTo>
                <a:lnTo>
                  <a:pt x="2755" y="734"/>
                </a:lnTo>
                <a:lnTo>
                  <a:pt x="2729" y="732"/>
                </a:lnTo>
                <a:lnTo>
                  <a:pt x="2729" y="732"/>
                </a:lnTo>
                <a:lnTo>
                  <a:pt x="2711" y="732"/>
                </a:lnTo>
                <a:lnTo>
                  <a:pt x="2692" y="735"/>
                </a:lnTo>
                <a:lnTo>
                  <a:pt x="2672" y="739"/>
                </a:lnTo>
                <a:lnTo>
                  <a:pt x="2653" y="744"/>
                </a:lnTo>
                <a:lnTo>
                  <a:pt x="2632" y="749"/>
                </a:lnTo>
                <a:lnTo>
                  <a:pt x="2609" y="758"/>
                </a:lnTo>
                <a:lnTo>
                  <a:pt x="2563" y="778"/>
                </a:lnTo>
                <a:lnTo>
                  <a:pt x="2512" y="804"/>
                </a:lnTo>
                <a:lnTo>
                  <a:pt x="2459" y="836"/>
                </a:lnTo>
                <a:lnTo>
                  <a:pt x="2401" y="873"/>
                </a:lnTo>
                <a:lnTo>
                  <a:pt x="2341" y="917"/>
                </a:lnTo>
                <a:lnTo>
                  <a:pt x="2341" y="917"/>
                </a:lnTo>
                <a:lnTo>
                  <a:pt x="2280" y="964"/>
                </a:lnTo>
                <a:lnTo>
                  <a:pt x="2222" y="1012"/>
                </a:lnTo>
                <a:lnTo>
                  <a:pt x="2165" y="1063"/>
                </a:lnTo>
                <a:lnTo>
                  <a:pt x="2111" y="1114"/>
                </a:lnTo>
                <a:lnTo>
                  <a:pt x="2060" y="1166"/>
                </a:lnTo>
                <a:lnTo>
                  <a:pt x="2010" y="1221"/>
                </a:lnTo>
                <a:lnTo>
                  <a:pt x="1965" y="1275"/>
                </a:lnTo>
                <a:lnTo>
                  <a:pt x="1921" y="1333"/>
                </a:lnTo>
                <a:lnTo>
                  <a:pt x="1834" y="1450"/>
                </a:lnTo>
                <a:lnTo>
                  <a:pt x="1917" y="1531"/>
                </a:lnTo>
                <a:lnTo>
                  <a:pt x="1917" y="1531"/>
                </a:lnTo>
                <a:lnTo>
                  <a:pt x="1975" y="1585"/>
                </a:lnTo>
                <a:lnTo>
                  <a:pt x="2033" y="1636"/>
                </a:lnTo>
                <a:lnTo>
                  <a:pt x="2091" y="1682"/>
                </a:lnTo>
                <a:lnTo>
                  <a:pt x="2149" y="1726"/>
                </a:lnTo>
                <a:lnTo>
                  <a:pt x="2209" y="1766"/>
                </a:lnTo>
                <a:lnTo>
                  <a:pt x="2269" y="1803"/>
                </a:lnTo>
                <a:lnTo>
                  <a:pt x="2329" y="1837"/>
                </a:lnTo>
                <a:lnTo>
                  <a:pt x="2389" y="1867"/>
                </a:lnTo>
                <a:lnTo>
                  <a:pt x="2449" y="1891"/>
                </a:lnTo>
                <a:lnTo>
                  <a:pt x="2510" y="1914"/>
                </a:lnTo>
                <a:lnTo>
                  <a:pt x="2570" y="1933"/>
                </a:lnTo>
                <a:lnTo>
                  <a:pt x="2632" y="1949"/>
                </a:lnTo>
                <a:lnTo>
                  <a:pt x="2693" y="1962"/>
                </a:lnTo>
                <a:lnTo>
                  <a:pt x="2755" y="1970"/>
                </a:lnTo>
                <a:lnTo>
                  <a:pt x="2817" y="1976"/>
                </a:lnTo>
                <a:lnTo>
                  <a:pt x="2880" y="1977"/>
                </a:lnTo>
                <a:lnTo>
                  <a:pt x="2880" y="1977"/>
                </a:lnTo>
                <a:lnTo>
                  <a:pt x="2847" y="2042"/>
                </a:lnTo>
                <a:lnTo>
                  <a:pt x="2813" y="2104"/>
                </a:lnTo>
                <a:lnTo>
                  <a:pt x="2778" y="2162"/>
                </a:lnTo>
                <a:lnTo>
                  <a:pt x="2744" y="2215"/>
                </a:lnTo>
                <a:lnTo>
                  <a:pt x="2709" y="2262"/>
                </a:lnTo>
                <a:lnTo>
                  <a:pt x="2674" y="2308"/>
                </a:lnTo>
                <a:lnTo>
                  <a:pt x="2641" y="2349"/>
                </a:lnTo>
                <a:lnTo>
                  <a:pt x="2605" y="2384"/>
                </a:lnTo>
                <a:lnTo>
                  <a:pt x="2570" y="2415"/>
                </a:lnTo>
                <a:lnTo>
                  <a:pt x="2535" y="2444"/>
                </a:lnTo>
                <a:lnTo>
                  <a:pt x="2498" y="2466"/>
                </a:lnTo>
                <a:lnTo>
                  <a:pt x="2463" y="2486"/>
                </a:lnTo>
                <a:lnTo>
                  <a:pt x="2428" y="2500"/>
                </a:lnTo>
                <a:lnTo>
                  <a:pt x="2391" y="2510"/>
                </a:lnTo>
                <a:lnTo>
                  <a:pt x="2355" y="2517"/>
                </a:lnTo>
                <a:lnTo>
                  <a:pt x="2336" y="2519"/>
                </a:lnTo>
                <a:lnTo>
                  <a:pt x="2318" y="2519"/>
                </a:lnTo>
                <a:lnTo>
                  <a:pt x="2318" y="2519"/>
                </a:lnTo>
                <a:lnTo>
                  <a:pt x="2285" y="2517"/>
                </a:lnTo>
                <a:lnTo>
                  <a:pt x="2248" y="2512"/>
                </a:lnTo>
                <a:lnTo>
                  <a:pt x="2211" y="2503"/>
                </a:lnTo>
                <a:lnTo>
                  <a:pt x="2172" y="2491"/>
                </a:lnTo>
                <a:lnTo>
                  <a:pt x="2130" y="2473"/>
                </a:lnTo>
                <a:lnTo>
                  <a:pt x="2088" y="2454"/>
                </a:lnTo>
                <a:lnTo>
                  <a:pt x="2042" y="2431"/>
                </a:lnTo>
                <a:lnTo>
                  <a:pt x="1996" y="2403"/>
                </a:lnTo>
                <a:lnTo>
                  <a:pt x="1947" y="2373"/>
                </a:lnTo>
                <a:lnTo>
                  <a:pt x="1898" y="2338"/>
                </a:lnTo>
                <a:lnTo>
                  <a:pt x="1845" y="2301"/>
                </a:lnTo>
                <a:lnTo>
                  <a:pt x="1790" y="2259"/>
                </a:lnTo>
                <a:lnTo>
                  <a:pt x="1734" y="2215"/>
                </a:lnTo>
                <a:lnTo>
                  <a:pt x="1678" y="2166"/>
                </a:lnTo>
                <a:lnTo>
                  <a:pt x="1618" y="2113"/>
                </a:lnTo>
                <a:lnTo>
                  <a:pt x="1556" y="2057"/>
                </a:lnTo>
                <a:lnTo>
                  <a:pt x="1424" y="1937"/>
                </a:lnTo>
                <a:close/>
              </a:path>
            </a:pathLst>
          </a:custGeom>
          <a:solidFill>
            <a:srgbClr val="FFFFFF"/>
          </a:solidFill>
          <a:ln>
            <a:noFill/>
          </a:ln>
        </p:spPr>
        <p:txBody>
          <a:bodyPr vert="horz" wrap="square" lIns="93297" tIns="46649" rIns="93297" bIns="46649"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dirty="0">
              <a:ln>
                <a:noFill/>
              </a:ln>
              <a:solidFill>
                <a:srgbClr val="000000"/>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C60D994F-EADA-415A-A0B3-A5A5AD84711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0171" y="5452508"/>
            <a:ext cx="591860" cy="404375"/>
          </a:xfrm>
          <a:prstGeom prst="rect">
            <a:avLst/>
          </a:prstGeom>
        </p:spPr>
      </p:pic>
      <p:grpSp>
        <p:nvGrpSpPr>
          <p:cNvPr id="102" name="Group 101">
            <a:extLst>
              <a:ext uri="{FF2B5EF4-FFF2-40B4-BE49-F238E27FC236}">
                <a16:creationId xmlns:a16="http://schemas.microsoft.com/office/drawing/2014/main" id="{F9AF693F-6BDD-456B-8194-54D79178A304}"/>
              </a:ext>
            </a:extLst>
          </p:cNvPr>
          <p:cNvGrpSpPr/>
          <p:nvPr/>
        </p:nvGrpSpPr>
        <p:grpSpPr>
          <a:xfrm>
            <a:off x="3558727" y="5022157"/>
            <a:ext cx="538360" cy="150541"/>
            <a:chOff x="10647911" y="1279292"/>
            <a:chExt cx="538360" cy="150541"/>
          </a:xfrm>
        </p:grpSpPr>
        <p:sp>
          <p:nvSpPr>
            <p:cNvPr id="103" name="Rectangle 102">
              <a:extLst>
                <a:ext uri="{FF2B5EF4-FFF2-40B4-BE49-F238E27FC236}">
                  <a16:creationId xmlns:a16="http://schemas.microsoft.com/office/drawing/2014/main" id="{B48F34BB-3309-4CE6-BC16-3EDAC8A3AE84}"/>
                </a:ext>
              </a:extLst>
            </p:cNvPr>
            <p:cNvSpPr/>
            <p:nvPr/>
          </p:nvSpPr>
          <p:spPr bwMode="gray">
            <a:xfrm>
              <a:off x="10647911" y="1279292"/>
              <a:ext cx="250301" cy="150541"/>
            </a:xfrm>
            <a:prstGeom prst="rect">
              <a:avLst/>
            </a:prstGeom>
            <a:solidFill>
              <a:srgbClr val="FFFFFF"/>
            </a:solidFill>
            <a:ln w="12700" cap="flat" cmpd="sng" algn="ctr">
              <a:solidFill>
                <a:srgbClr val="FFFFFF">
                  <a:lumMod val="75000"/>
                </a:srgbClr>
              </a:solidFill>
              <a:prstDash val="solid"/>
            </a:ln>
            <a:effectLst/>
          </p:spPr>
          <p:txBody>
            <a:bodyPr wrap="none" lIns="18000" tIns="18000" rIns="18000" bIns="1800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XX</a:t>
              </a:r>
            </a:p>
          </p:txBody>
        </p:sp>
        <p:sp>
          <p:nvSpPr>
            <p:cNvPr id="104" name="Rectangle 103">
              <a:extLst>
                <a:ext uri="{FF2B5EF4-FFF2-40B4-BE49-F238E27FC236}">
                  <a16:creationId xmlns:a16="http://schemas.microsoft.com/office/drawing/2014/main" id="{BC99DA0D-3DEB-4790-8D05-E348F8C9E79F}"/>
                </a:ext>
              </a:extLst>
            </p:cNvPr>
            <p:cNvSpPr/>
            <p:nvPr/>
          </p:nvSpPr>
          <p:spPr bwMode="gray">
            <a:xfrm>
              <a:off x="10907566" y="1279292"/>
              <a:ext cx="278705" cy="150541"/>
            </a:xfrm>
            <a:prstGeom prst="rect">
              <a:avLst/>
            </a:prstGeom>
            <a:noFill/>
            <a:ln w="12700" cap="flat" cmpd="sng" algn="ctr">
              <a:noFill/>
              <a:prstDash val="solid"/>
            </a:ln>
            <a:effectLst/>
          </p:spPr>
          <p:txBody>
            <a:bodyPr wrap="none" lIns="18000" tIns="18000" rIns="18000" bIns="1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AED</a:t>
              </a:r>
            </a:p>
          </p:txBody>
        </p:sp>
      </p:grpSp>
      <p:sp>
        <p:nvSpPr>
          <p:cNvPr id="105" name="Freeform: Shape 588">
            <a:extLst>
              <a:ext uri="{FF2B5EF4-FFF2-40B4-BE49-F238E27FC236}">
                <a16:creationId xmlns:a16="http://schemas.microsoft.com/office/drawing/2014/main" id="{D99A8F25-B0E2-4ED7-9700-4420D6434344}"/>
              </a:ext>
            </a:extLst>
          </p:cNvPr>
          <p:cNvSpPr/>
          <p:nvPr/>
        </p:nvSpPr>
        <p:spPr>
          <a:xfrm flipV="1">
            <a:off x="3147810" y="4630155"/>
            <a:ext cx="287221" cy="1429936"/>
          </a:xfrm>
          <a:custGeom>
            <a:avLst/>
            <a:gdLst>
              <a:gd name="connsiteX0" fmla="*/ 0 w 295275"/>
              <a:gd name="connsiteY0" fmla="*/ 1323975 h 1752600"/>
              <a:gd name="connsiteX1" fmla="*/ 252413 w 295275"/>
              <a:gd name="connsiteY1" fmla="*/ 0 h 1752600"/>
              <a:gd name="connsiteX2" fmla="*/ 295275 w 295275"/>
              <a:gd name="connsiteY2" fmla="*/ 1752600 h 1752600"/>
              <a:gd name="connsiteX3" fmla="*/ 19050 w 295275"/>
              <a:gd name="connsiteY3" fmla="*/ 1414462 h 1752600"/>
              <a:gd name="connsiteX4" fmla="*/ 0 w 295275"/>
              <a:gd name="connsiteY4" fmla="*/ 1323975 h 1752600"/>
              <a:gd name="connsiteX0" fmla="*/ 0 w 312658"/>
              <a:gd name="connsiteY0" fmla="*/ 1323975 h 1693069"/>
              <a:gd name="connsiteX1" fmla="*/ 252413 w 312658"/>
              <a:gd name="connsiteY1" fmla="*/ 0 h 1693069"/>
              <a:gd name="connsiteX2" fmla="*/ 312658 w 312658"/>
              <a:gd name="connsiteY2" fmla="*/ 1693069 h 1693069"/>
              <a:gd name="connsiteX3" fmla="*/ 19050 w 312658"/>
              <a:gd name="connsiteY3" fmla="*/ 1414462 h 1693069"/>
              <a:gd name="connsiteX4" fmla="*/ 0 w 312658"/>
              <a:gd name="connsiteY4" fmla="*/ 1323975 h 1693069"/>
              <a:gd name="connsiteX0" fmla="*/ 0 w 364192"/>
              <a:gd name="connsiteY0" fmla="*/ 523045 h 1693069"/>
              <a:gd name="connsiteX1" fmla="*/ 303947 w 364192"/>
              <a:gd name="connsiteY1" fmla="*/ 0 h 1693069"/>
              <a:gd name="connsiteX2" fmla="*/ 364192 w 364192"/>
              <a:gd name="connsiteY2" fmla="*/ 1693069 h 1693069"/>
              <a:gd name="connsiteX3" fmla="*/ 70584 w 364192"/>
              <a:gd name="connsiteY3" fmla="*/ 1414462 h 1693069"/>
              <a:gd name="connsiteX4" fmla="*/ 0 w 364192"/>
              <a:gd name="connsiteY4" fmla="*/ 523045 h 1693069"/>
              <a:gd name="connsiteX0" fmla="*/ 15304 w 379496"/>
              <a:gd name="connsiteY0" fmla="*/ 523045 h 1693069"/>
              <a:gd name="connsiteX1" fmla="*/ 319251 w 379496"/>
              <a:gd name="connsiteY1" fmla="*/ 0 h 1693069"/>
              <a:gd name="connsiteX2" fmla="*/ 379496 w 379496"/>
              <a:gd name="connsiteY2" fmla="*/ 1693069 h 1693069"/>
              <a:gd name="connsiteX3" fmla="*/ 0 w 379496"/>
              <a:gd name="connsiteY3" fmla="*/ 641982 h 1693069"/>
              <a:gd name="connsiteX4" fmla="*/ 15304 w 379496"/>
              <a:gd name="connsiteY4" fmla="*/ 523045 h 1693069"/>
              <a:gd name="connsiteX0" fmla="*/ 15304 w 391234"/>
              <a:gd name="connsiteY0" fmla="*/ 499703 h 1669727"/>
              <a:gd name="connsiteX1" fmla="*/ 391234 w 391234"/>
              <a:gd name="connsiteY1" fmla="*/ 0 h 1669727"/>
              <a:gd name="connsiteX2" fmla="*/ 379496 w 391234"/>
              <a:gd name="connsiteY2" fmla="*/ 1669727 h 1669727"/>
              <a:gd name="connsiteX3" fmla="*/ 0 w 391234"/>
              <a:gd name="connsiteY3" fmla="*/ 618640 h 1669727"/>
              <a:gd name="connsiteX4" fmla="*/ 15304 w 391234"/>
              <a:gd name="connsiteY4" fmla="*/ 499703 h 166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4" h="1669727">
                <a:moveTo>
                  <a:pt x="15304" y="499703"/>
                </a:moveTo>
                <a:lnTo>
                  <a:pt x="391234" y="0"/>
                </a:lnTo>
                <a:cubicBezTo>
                  <a:pt x="387321" y="556576"/>
                  <a:pt x="383409" y="1113151"/>
                  <a:pt x="379496" y="1669727"/>
                </a:cubicBezTo>
                <a:lnTo>
                  <a:pt x="0" y="618640"/>
                </a:lnTo>
                <a:lnTo>
                  <a:pt x="15304" y="499703"/>
                </a:lnTo>
                <a:close/>
              </a:path>
            </a:pathLst>
          </a:cu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818AC1F9-1210-4099-9ABC-300A7AB12791}"/>
              </a:ext>
            </a:extLst>
          </p:cNvPr>
          <p:cNvSpPr txBox="1"/>
          <p:nvPr/>
        </p:nvSpPr>
        <p:spPr>
          <a:xfrm>
            <a:off x="2340608" y="6105578"/>
            <a:ext cx="2019429" cy="523220"/>
          </a:xfrm>
          <a:prstGeom prst="rect">
            <a:avLst/>
          </a:prstGeom>
          <a:noFill/>
        </p:spPr>
        <p:txBody>
          <a:bodyPr wrap="square" rtlCol="0">
            <a:spAutoFit/>
          </a:bodyPr>
          <a:lstStyle>
            <a:defPPr>
              <a:defRPr lang="en-US"/>
            </a:defPPr>
            <a:lvl1pPr algn="ctr">
              <a:defRPr sz="14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Customer (banked) Account Holder</a:t>
            </a:r>
          </a:p>
        </p:txBody>
      </p:sp>
      <p:sp>
        <p:nvSpPr>
          <p:cNvPr id="107" name="TextBox 106">
            <a:extLst>
              <a:ext uri="{FF2B5EF4-FFF2-40B4-BE49-F238E27FC236}">
                <a16:creationId xmlns:a16="http://schemas.microsoft.com/office/drawing/2014/main" id="{C20E2144-4822-4A23-AF28-DC4AD7EE3030}"/>
              </a:ext>
            </a:extLst>
          </p:cNvPr>
          <p:cNvSpPr txBox="1"/>
          <p:nvPr/>
        </p:nvSpPr>
        <p:spPr>
          <a:xfrm>
            <a:off x="2687511" y="2672323"/>
            <a:ext cx="20194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Merchant</a:t>
            </a:r>
          </a:p>
        </p:txBody>
      </p:sp>
      <p:cxnSp>
        <p:nvCxnSpPr>
          <p:cNvPr id="108" name="Elbow Connector 106">
            <a:extLst>
              <a:ext uri="{FF2B5EF4-FFF2-40B4-BE49-F238E27FC236}">
                <a16:creationId xmlns:a16="http://schemas.microsoft.com/office/drawing/2014/main" id="{DFCFA7CC-6407-4EAA-9072-1B3DD31FC416}"/>
              </a:ext>
            </a:extLst>
          </p:cNvPr>
          <p:cNvCxnSpPr>
            <a:endCxn id="125" idx="0"/>
          </p:cNvCxnSpPr>
          <p:nvPr/>
        </p:nvCxnSpPr>
        <p:spPr>
          <a:xfrm>
            <a:off x="4420472" y="2045237"/>
            <a:ext cx="1623129" cy="56315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300A0A3E-0E2D-405B-A957-E6851FFE7B16}"/>
              </a:ext>
            </a:extLst>
          </p:cNvPr>
          <p:cNvSpPr txBox="1"/>
          <p:nvPr/>
        </p:nvSpPr>
        <p:spPr>
          <a:xfrm>
            <a:off x="4366912" y="1477159"/>
            <a:ext cx="1610695" cy="461665"/>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black"/>
                </a:solidFill>
              </a:rPr>
              <a:t>RTP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Bulk RTP</a:t>
            </a:r>
            <a:endParaRPr lang="en-US" dirty="0">
              <a:solidFill>
                <a:prstClr val="black"/>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a:t>
            </a:r>
            <a:r>
              <a:rPr lang="en-US" dirty="0">
                <a:solidFill>
                  <a:prstClr val="black"/>
                </a:solidFill>
              </a:rPr>
              <a:t>y by Card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0" name="TextBox 109">
            <a:extLst>
              <a:ext uri="{FF2B5EF4-FFF2-40B4-BE49-F238E27FC236}">
                <a16:creationId xmlns:a16="http://schemas.microsoft.com/office/drawing/2014/main" id="{6E144CE4-C0D4-410F-80BE-2B892F12D82C}"/>
              </a:ext>
            </a:extLst>
          </p:cNvPr>
          <p:cNvSpPr txBox="1"/>
          <p:nvPr/>
        </p:nvSpPr>
        <p:spPr>
          <a:xfrm>
            <a:off x="8994904" y="1243624"/>
            <a:ext cx="2019429" cy="646331"/>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merchants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Government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Bill payments</a:t>
            </a:r>
          </a:p>
        </p:txBody>
      </p:sp>
      <p:cxnSp>
        <p:nvCxnSpPr>
          <p:cNvPr id="111" name="Elbow Connector 109">
            <a:extLst>
              <a:ext uri="{FF2B5EF4-FFF2-40B4-BE49-F238E27FC236}">
                <a16:creationId xmlns:a16="http://schemas.microsoft.com/office/drawing/2014/main" id="{9C1130E6-A431-439A-BF6F-1E68184AA214}"/>
              </a:ext>
            </a:extLst>
          </p:cNvPr>
          <p:cNvCxnSpPr>
            <a:stCxn id="101" idx="3"/>
            <a:endCxn id="125" idx="4"/>
          </p:cNvCxnSpPr>
          <p:nvPr/>
        </p:nvCxnSpPr>
        <p:spPr>
          <a:xfrm flipV="1">
            <a:off x="4132031" y="4713350"/>
            <a:ext cx="1911570" cy="91440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Elbow Connector 110">
            <a:extLst>
              <a:ext uri="{FF2B5EF4-FFF2-40B4-BE49-F238E27FC236}">
                <a16:creationId xmlns:a16="http://schemas.microsoft.com/office/drawing/2014/main" id="{52B68284-1E99-411C-B7FE-23BAD7B26DF5}"/>
              </a:ext>
            </a:extLst>
          </p:cNvPr>
          <p:cNvCxnSpPr>
            <a:stCxn id="125" idx="2"/>
            <a:endCxn id="8" idx="0"/>
          </p:cNvCxnSpPr>
          <p:nvPr/>
        </p:nvCxnSpPr>
        <p:spPr>
          <a:xfrm rot="10800000" flipV="1">
            <a:off x="2829765" y="3660872"/>
            <a:ext cx="2191416" cy="975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6183BC3C-CB4E-4CD4-A9EA-B6F0944D9623}"/>
              </a:ext>
            </a:extLst>
          </p:cNvPr>
          <p:cNvSpPr txBox="1"/>
          <p:nvPr/>
        </p:nvSpPr>
        <p:spPr>
          <a:xfrm>
            <a:off x="4327311" y="5701274"/>
            <a:ext cx="1828354" cy="276999"/>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Send Money (P2P)</a:t>
            </a:r>
          </a:p>
        </p:txBody>
      </p:sp>
      <p:sp>
        <p:nvSpPr>
          <p:cNvPr id="115" name="Freeform 7">
            <a:extLst>
              <a:ext uri="{FF2B5EF4-FFF2-40B4-BE49-F238E27FC236}">
                <a16:creationId xmlns:a16="http://schemas.microsoft.com/office/drawing/2014/main" id="{57F46B14-1D27-446D-BD18-82ED2504FDA4}"/>
              </a:ext>
            </a:extLst>
          </p:cNvPr>
          <p:cNvSpPr/>
          <p:nvPr>
            <p:custDataLst>
              <p:tags r:id="rId3"/>
            </p:custDataLst>
          </p:nvPr>
        </p:nvSpPr>
        <p:spPr>
          <a:xfrm>
            <a:off x="441818" y="1459869"/>
            <a:ext cx="1600681" cy="1929608"/>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186804 w 1828800"/>
              <a:gd name="connsiteY5" fmla="*/ 457200 h 914400"/>
              <a:gd name="connsiteX0" fmla="*/ 0 w 1828800"/>
              <a:gd name="connsiteY0" fmla="*/ 0 h 914400"/>
              <a:gd name="connsiteX1" fmla="*/ 1641996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186804 w 1828800"/>
              <a:gd name="connsiteY5" fmla="*/ 457200 h 914400"/>
              <a:gd name="connsiteX0" fmla="*/ 0 w 1828800"/>
              <a:gd name="connsiteY0" fmla="*/ 0 h 914400"/>
              <a:gd name="connsiteX1" fmla="*/ 1641996 w 1828800"/>
              <a:gd name="connsiteY1" fmla="*/ 0 h 914400"/>
              <a:gd name="connsiteX2" fmla="*/ 1828800 w 1828800"/>
              <a:gd name="connsiteY2" fmla="*/ 457200 h 914400"/>
              <a:gd name="connsiteX3" fmla="*/ 1641996 w 1828800"/>
              <a:gd name="connsiteY3" fmla="*/ 914400 h 914400"/>
              <a:gd name="connsiteX4" fmla="*/ 0 w 1828800"/>
              <a:gd name="connsiteY4" fmla="*/ 914400 h 914400"/>
              <a:gd name="connsiteX5" fmla="*/ 186804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41996" y="0"/>
                </a:lnTo>
                <a:lnTo>
                  <a:pt x="1828800" y="457200"/>
                </a:lnTo>
                <a:lnTo>
                  <a:pt x="1641996" y="914400"/>
                </a:lnTo>
                <a:lnTo>
                  <a:pt x="0" y="914400"/>
                </a:lnTo>
                <a:lnTo>
                  <a:pt x="186804" y="457200"/>
                </a:lnTo>
                <a:close/>
              </a:path>
            </a:pathLst>
          </a:custGeom>
          <a:solidFill>
            <a:schemeClr val="accent1">
              <a:lumMod val="50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endParaRPr>
          </a:p>
        </p:txBody>
      </p:sp>
      <p:sp>
        <p:nvSpPr>
          <p:cNvPr id="116" name="TextBox 115">
            <a:extLst>
              <a:ext uri="{FF2B5EF4-FFF2-40B4-BE49-F238E27FC236}">
                <a16:creationId xmlns:a16="http://schemas.microsoft.com/office/drawing/2014/main" id="{D9718FD6-871D-4791-A73A-7CE0F5D1670B}"/>
              </a:ext>
            </a:extLst>
          </p:cNvPr>
          <p:cNvSpPr txBox="1"/>
          <p:nvPr>
            <p:custDataLst>
              <p:tags r:id="rId4"/>
            </p:custDataLst>
          </p:nvPr>
        </p:nvSpPr>
        <p:spPr>
          <a:xfrm>
            <a:off x="693712" y="1867536"/>
            <a:ext cx="1224017" cy="1048634"/>
          </a:xfrm>
          <a:prstGeom prst="rect">
            <a:avLst/>
          </a:prstGeom>
          <a:noFill/>
        </p:spPr>
        <p:txBody>
          <a:bodyPr vert="horz" lIns="0" tIns="0" rIns="0" bIns="0" rtlCol="0" anchor="ctr">
            <a:noAutofit/>
          </a:bodyPr>
          <a:lstStyle>
            <a:lvl1pPr lvl="0" indent="0" defTabSz="895350" fontAlgn="base">
              <a:lnSpc>
                <a:spcPct val="90000"/>
              </a:lnSpc>
              <a:spcBef>
                <a:spcPct val="0"/>
              </a:spcBef>
              <a:spcAft>
                <a:spcPct val="0"/>
              </a:spcAft>
              <a:buClr>
                <a:schemeClr val="tx2"/>
              </a:buClr>
              <a:buSzPct val="100000"/>
              <a:buFontTx/>
              <a:buNone/>
              <a:defRPr lang="en-US" sz="1400" baseline="0" dirty="0">
                <a:latin typeface="Arial" panose="020B0604020202020204" pitchFamily="34" charset="0"/>
                <a:cs typeface="Arial" panose="020B0604020202020204" pitchFamily="34" charset="0"/>
              </a:defRPr>
            </a:lvl1pPr>
            <a:lvl2pPr marL="0" lvl="1"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2pPr>
            <a:lvl3pPr marL="0" lvl="2"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3pPr>
            <a:lvl4pPr marL="0" lvl="3"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4pPr>
            <a:lvl5pPr marL="0" lvl="4"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895350" rtl="0" eaLnBrk="1" fontAlgn="base" latinLnBrk="0" hangingPunct="1">
              <a:lnSpc>
                <a:spcPct val="150000"/>
              </a:lnSpc>
              <a:spcBef>
                <a:spcPct val="0"/>
              </a:spcBef>
              <a:spcAft>
                <a:spcPct val="0"/>
              </a:spcAft>
              <a:buClr>
                <a:srgbClr val="44546A"/>
              </a:buClr>
              <a:buSzPct val="100000"/>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PAYMENTS</a:t>
            </a:r>
          </a:p>
          <a:p>
            <a:pPr marL="171450" marR="0" lvl="0" indent="-171450" algn="l" defTabSz="895350" rtl="0" eaLnBrk="1" fontAlgn="base" latinLnBrk="0" hangingPunct="1">
              <a:lnSpc>
                <a:spcPct val="150000"/>
              </a:lnSpc>
              <a:spcBef>
                <a:spcPct val="0"/>
              </a:spcBef>
              <a:spcAft>
                <a:spcPct val="0"/>
              </a:spcAft>
              <a:buClr>
                <a:srgbClr val="44546A"/>
              </a:buClr>
              <a:buSzPct val="100000"/>
              <a:buFontTx/>
              <a:buChar char="-"/>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Merchant</a:t>
            </a:r>
          </a:p>
          <a:p>
            <a:pPr marL="171450" marR="0" lvl="0" indent="-171450" algn="l" defTabSz="895350" rtl="0" eaLnBrk="1" fontAlgn="base" latinLnBrk="0" hangingPunct="1">
              <a:lnSpc>
                <a:spcPct val="150000"/>
              </a:lnSpc>
              <a:spcBef>
                <a:spcPct val="0"/>
              </a:spcBef>
              <a:spcAft>
                <a:spcPct val="0"/>
              </a:spcAft>
              <a:buClr>
                <a:srgbClr val="44546A"/>
              </a:buClr>
              <a:buSzPct val="100000"/>
              <a:buFontTx/>
              <a:buChar char="-"/>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Billers</a:t>
            </a:r>
          </a:p>
          <a:p>
            <a:pPr marL="171450" marR="0" lvl="0" indent="-171450" algn="l" defTabSz="895350" rtl="0" eaLnBrk="1" fontAlgn="base" latinLnBrk="0" hangingPunct="1">
              <a:lnSpc>
                <a:spcPct val="150000"/>
              </a:lnSpc>
              <a:spcBef>
                <a:spcPct val="0"/>
              </a:spcBef>
              <a:spcAft>
                <a:spcPct val="0"/>
              </a:spcAft>
              <a:buClr>
                <a:srgbClr val="44546A"/>
              </a:buClr>
              <a:buSzPct val="100000"/>
              <a:buFontTx/>
              <a:buChar char="-"/>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Government</a:t>
            </a:r>
          </a:p>
        </p:txBody>
      </p:sp>
      <p:sp>
        <p:nvSpPr>
          <p:cNvPr id="117" name="Freeform 7">
            <a:extLst>
              <a:ext uri="{FF2B5EF4-FFF2-40B4-BE49-F238E27FC236}">
                <a16:creationId xmlns:a16="http://schemas.microsoft.com/office/drawing/2014/main" id="{E362BD76-3AD7-4DD7-9D1E-1BCF1319A174}"/>
              </a:ext>
            </a:extLst>
          </p:cNvPr>
          <p:cNvSpPr/>
          <p:nvPr>
            <p:custDataLst>
              <p:tags r:id="rId5"/>
            </p:custDataLst>
          </p:nvPr>
        </p:nvSpPr>
        <p:spPr>
          <a:xfrm>
            <a:off x="436884" y="4364711"/>
            <a:ext cx="1600681" cy="1929608"/>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196942 w 1828800"/>
              <a:gd name="connsiteY5" fmla="*/ 457200 h 914400"/>
              <a:gd name="connsiteX0" fmla="*/ 0 w 1828800"/>
              <a:gd name="connsiteY0" fmla="*/ 0 h 914400"/>
              <a:gd name="connsiteX1" fmla="*/ 1631858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631858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235523 w 1828800"/>
              <a:gd name="connsiteY5" fmla="*/ 457200 h 914400"/>
              <a:gd name="connsiteX0" fmla="*/ 0 w 1828800"/>
              <a:gd name="connsiteY0" fmla="*/ 0 h 914400"/>
              <a:gd name="connsiteX1" fmla="*/ 1593277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327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29864 w 1828800"/>
              <a:gd name="connsiteY5" fmla="*/ 457200 h 914400"/>
              <a:gd name="connsiteX0" fmla="*/ 0 w 1828800"/>
              <a:gd name="connsiteY0" fmla="*/ 0 h 914400"/>
              <a:gd name="connsiteX1" fmla="*/ 1598936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98936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257820 w 1828800"/>
              <a:gd name="connsiteY5" fmla="*/ 457200 h 914400"/>
              <a:gd name="connsiteX0" fmla="*/ 0 w 1828800"/>
              <a:gd name="connsiteY0" fmla="*/ 0 h 914400"/>
              <a:gd name="connsiteX1" fmla="*/ 1570980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098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55187 w 1828800"/>
              <a:gd name="connsiteY5" fmla="*/ 457200 h 914400"/>
              <a:gd name="connsiteX0" fmla="*/ 0 w 1828800"/>
              <a:gd name="connsiteY0" fmla="*/ 0 h 914400"/>
              <a:gd name="connsiteX1" fmla="*/ 1573613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573613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26344 w 1828800"/>
              <a:gd name="connsiteY5" fmla="*/ 457200 h 914400"/>
              <a:gd name="connsiteX0" fmla="*/ 0 w 1828800"/>
              <a:gd name="connsiteY0" fmla="*/ 0 h 914400"/>
              <a:gd name="connsiteX1" fmla="*/ 1602456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02456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08872 w 1828800"/>
              <a:gd name="connsiteY5" fmla="*/ 457200 h 914400"/>
              <a:gd name="connsiteX0" fmla="*/ 0 w 1828800"/>
              <a:gd name="connsiteY0" fmla="*/ 0 h 914400"/>
              <a:gd name="connsiteX1" fmla="*/ 1619928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619928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232249 w 1828800"/>
              <a:gd name="connsiteY5" fmla="*/ 457200 h 914400"/>
              <a:gd name="connsiteX0" fmla="*/ 0 w 1828800"/>
              <a:gd name="connsiteY0" fmla="*/ 0 h 914400"/>
              <a:gd name="connsiteX1" fmla="*/ 1596551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186804 w 1828800"/>
              <a:gd name="connsiteY5" fmla="*/ 457200 h 914400"/>
              <a:gd name="connsiteX0" fmla="*/ 0 w 1828800"/>
              <a:gd name="connsiteY0" fmla="*/ 0 h 914400"/>
              <a:gd name="connsiteX1" fmla="*/ 1641996 w 1828800"/>
              <a:gd name="connsiteY1" fmla="*/ 0 h 914400"/>
              <a:gd name="connsiteX2" fmla="*/ 1828800 w 1828800"/>
              <a:gd name="connsiteY2" fmla="*/ 457200 h 914400"/>
              <a:gd name="connsiteX3" fmla="*/ 1596551 w 1828800"/>
              <a:gd name="connsiteY3" fmla="*/ 914400 h 914400"/>
              <a:gd name="connsiteX4" fmla="*/ 0 w 1828800"/>
              <a:gd name="connsiteY4" fmla="*/ 914400 h 914400"/>
              <a:gd name="connsiteX5" fmla="*/ 186804 w 1828800"/>
              <a:gd name="connsiteY5" fmla="*/ 457200 h 914400"/>
              <a:gd name="connsiteX0" fmla="*/ 0 w 1828800"/>
              <a:gd name="connsiteY0" fmla="*/ 0 h 914400"/>
              <a:gd name="connsiteX1" fmla="*/ 1641996 w 1828800"/>
              <a:gd name="connsiteY1" fmla="*/ 0 h 914400"/>
              <a:gd name="connsiteX2" fmla="*/ 1828800 w 1828800"/>
              <a:gd name="connsiteY2" fmla="*/ 457200 h 914400"/>
              <a:gd name="connsiteX3" fmla="*/ 1641996 w 1828800"/>
              <a:gd name="connsiteY3" fmla="*/ 914400 h 914400"/>
              <a:gd name="connsiteX4" fmla="*/ 0 w 1828800"/>
              <a:gd name="connsiteY4" fmla="*/ 914400 h 914400"/>
              <a:gd name="connsiteX5" fmla="*/ 186804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41996" y="0"/>
                </a:lnTo>
                <a:lnTo>
                  <a:pt x="1828800" y="457200"/>
                </a:lnTo>
                <a:lnTo>
                  <a:pt x="1641996" y="914400"/>
                </a:lnTo>
                <a:lnTo>
                  <a:pt x="0" y="914400"/>
                </a:lnTo>
                <a:lnTo>
                  <a:pt x="186804" y="457200"/>
                </a:lnTo>
                <a:close/>
              </a:path>
            </a:pathLst>
          </a:custGeom>
          <a:solidFill>
            <a:schemeClr val="accent1">
              <a:lumMod val="50000"/>
            </a:scheme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endParaRPr>
          </a:p>
        </p:txBody>
      </p:sp>
      <p:sp>
        <p:nvSpPr>
          <p:cNvPr id="118" name="TextBox 117">
            <a:extLst>
              <a:ext uri="{FF2B5EF4-FFF2-40B4-BE49-F238E27FC236}">
                <a16:creationId xmlns:a16="http://schemas.microsoft.com/office/drawing/2014/main" id="{54DAC123-CF51-47F8-B392-B3CECC72EAD1}"/>
              </a:ext>
            </a:extLst>
          </p:cNvPr>
          <p:cNvSpPr txBox="1"/>
          <p:nvPr>
            <p:custDataLst>
              <p:tags r:id="rId6"/>
            </p:custDataLst>
          </p:nvPr>
        </p:nvSpPr>
        <p:spPr>
          <a:xfrm>
            <a:off x="679328" y="4803709"/>
            <a:ext cx="1246892" cy="1027760"/>
          </a:xfrm>
          <a:prstGeom prst="rect">
            <a:avLst/>
          </a:prstGeom>
          <a:noFill/>
        </p:spPr>
        <p:txBody>
          <a:bodyPr vert="horz" lIns="0" tIns="0" rIns="0" bIns="0" rtlCol="0" anchor="ctr">
            <a:noAutofit/>
          </a:bodyPr>
          <a:lstStyle>
            <a:lvl1pPr lvl="0" indent="0" defTabSz="895350" fontAlgn="base">
              <a:lnSpc>
                <a:spcPct val="90000"/>
              </a:lnSpc>
              <a:spcBef>
                <a:spcPct val="0"/>
              </a:spcBef>
              <a:spcAft>
                <a:spcPct val="0"/>
              </a:spcAft>
              <a:buClr>
                <a:schemeClr val="tx2"/>
              </a:buClr>
              <a:buSzPct val="100000"/>
              <a:buFontTx/>
              <a:buNone/>
              <a:defRPr lang="en-US" sz="1400" baseline="0" dirty="0">
                <a:latin typeface="Arial" panose="020B0604020202020204" pitchFamily="34" charset="0"/>
                <a:cs typeface="Arial" panose="020B0604020202020204" pitchFamily="34" charset="0"/>
              </a:defRPr>
            </a:lvl1pPr>
            <a:lvl2pPr marL="0" lvl="1"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2pPr>
            <a:lvl3pPr marL="0" lvl="2"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3pPr>
            <a:lvl4pPr marL="0" lvl="3"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4pPr>
            <a:lvl5pPr marL="0" lvl="4" indent="0" defTabSz="895350" fontAlgn="base">
              <a:lnSpc>
                <a:spcPct val="90000"/>
              </a:lnSpc>
              <a:spcBef>
                <a:spcPct val="0"/>
              </a:spcBef>
              <a:spcAft>
                <a:spcPct val="0"/>
              </a:spcAft>
              <a:buClr>
                <a:schemeClr val="tx2"/>
              </a:buClr>
              <a:buSzPct val="100000"/>
              <a:buFont typeface="Arial" panose="020B0604020202020204" pitchFamily="34" charset="0"/>
              <a:buChar char="•"/>
              <a:defRPr lang="en-US" sz="1400" baseline="0" dirty="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895350" rtl="0" eaLnBrk="1" fontAlgn="base" latinLnBrk="0" hangingPunct="1">
              <a:lnSpc>
                <a:spcPct val="150000"/>
              </a:lnSpc>
              <a:spcBef>
                <a:spcPct val="0"/>
              </a:spcBef>
              <a:spcAft>
                <a:spcPct val="0"/>
              </a:spcAft>
              <a:buClr>
                <a:srgbClr val="44546A"/>
              </a:buClr>
              <a:buSzPct val="100000"/>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TRANSFERS</a:t>
            </a:r>
          </a:p>
          <a:p>
            <a:pPr marL="0" marR="0" lvl="0" indent="0" algn="l" defTabSz="895350" rtl="0" eaLnBrk="1" fontAlgn="base" latinLnBrk="0" hangingPunct="1">
              <a:lnSpc>
                <a:spcPct val="150000"/>
              </a:lnSpc>
              <a:spcBef>
                <a:spcPct val="0"/>
              </a:spcBef>
              <a:spcAft>
                <a:spcPct val="0"/>
              </a:spcAft>
              <a:buClr>
                <a:srgbClr val="44546A"/>
              </a:buClr>
              <a:buSzPct val="100000"/>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P2P, B2B, B2C</a:t>
            </a:r>
          </a:p>
          <a:p>
            <a:pPr marL="0" marR="0" lvl="0" indent="0" algn="l" defTabSz="895350" rtl="0" eaLnBrk="1" fontAlgn="base" latinLnBrk="0" hangingPunct="1">
              <a:lnSpc>
                <a:spcPct val="150000"/>
              </a:lnSpc>
              <a:spcBef>
                <a:spcPct val="0"/>
              </a:spcBef>
              <a:spcAft>
                <a:spcPct val="0"/>
              </a:spcAft>
              <a:buClr>
                <a:srgbClr val="44546A"/>
              </a:buClr>
              <a:buSzPct val="100000"/>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504020202020204" pitchFamily="34" charset="0"/>
                <a:ea typeface="+mn-ea"/>
                <a:cs typeface="Arial" panose="020B0604020202020204" pitchFamily="34" charset="0"/>
              </a:rPr>
              <a:t>C2B, G2C, C2G, A2A, A2W, W2A, W2W, Bulk Transfers</a:t>
            </a:r>
          </a:p>
        </p:txBody>
      </p:sp>
      <p:sp>
        <p:nvSpPr>
          <p:cNvPr id="119" name="TextBox 118">
            <a:extLst>
              <a:ext uri="{FF2B5EF4-FFF2-40B4-BE49-F238E27FC236}">
                <a16:creationId xmlns:a16="http://schemas.microsoft.com/office/drawing/2014/main" id="{15432D32-AE26-4128-9CE8-DB7A7BFB57F9}"/>
              </a:ext>
            </a:extLst>
          </p:cNvPr>
          <p:cNvSpPr txBox="1"/>
          <p:nvPr/>
        </p:nvSpPr>
        <p:spPr>
          <a:xfrm>
            <a:off x="4364441" y="1269718"/>
            <a:ext cx="2059985"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Pay by QR/ Bulk QR </a:t>
            </a:r>
          </a:p>
        </p:txBody>
      </p:sp>
      <p:sp>
        <p:nvSpPr>
          <p:cNvPr id="121" name="TextBox 120">
            <a:extLst>
              <a:ext uri="{FF2B5EF4-FFF2-40B4-BE49-F238E27FC236}">
                <a16:creationId xmlns:a16="http://schemas.microsoft.com/office/drawing/2014/main" id="{7862B916-B85E-4640-B018-3662F060A238}"/>
              </a:ext>
            </a:extLst>
          </p:cNvPr>
          <p:cNvSpPr txBox="1"/>
          <p:nvPr/>
        </p:nvSpPr>
        <p:spPr>
          <a:xfrm>
            <a:off x="4337580" y="5958987"/>
            <a:ext cx="1610695" cy="276999"/>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Pay by Alias</a:t>
            </a:r>
          </a:p>
        </p:txBody>
      </p:sp>
      <p:sp>
        <p:nvSpPr>
          <p:cNvPr id="122" name="TextBox 121">
            <a:extLst>
              <a:ext uri="{FF2B5EF4-FFF2-40B4-BE49-F238E27FC236}">
                <a16:creationId xmlns:a16="http://schemas.microsoft.com/office/drawing/2014/main" id="{149ABFC0-59CF-4652-B14A-65481122909A}"/>
              </a:ext>
            </a:extLst>
          </p:cNvPr>
          <p:cNvSpPr txBox="1"/>
          <p:nvPr/>
        </p:nvSpPr>
        <p:spPr>
          <a:xfrm>
            <a:off x="4462226" y="5371010"/>
            <a:ext cx="1610695" cy="276999"/>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Request to Pay</a:t>
            </a:r>
          </a:p>
        </p:txBody>
      </p:sp>
      <p:sp>
        <p:nvSpPr>
          <p:cNvPr id="123" name="TextBox 122">
            <a:extLst>
              <a:ext uri="{FF2B5EF4-FFF2-40B4-BE49-F238E27FC236}">
                <a16:creationId xmlns:a16="http://schemas.microsoft.com/office/drawing/2014/main" id="{43BCD5B3-809E-4370-A120-BDAA9CDE0C43}"/>
              </a:ext>
            </a:extLst>
          </p:cNvPr>
          <p:cNvSpPr txBox="1"/>
          <p:nvPr/>
        </p:nvSpPr>
        <p:spPr>
          <a:xfrm>
            <a:off x="2970862" y="3691593"/>
            <a:ext cx="1762365" cy="830997"/>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Process Authorization Request for transfer or payment</a:t>
            </a:r>
          </a:p>
        </p:txBody>
      </p:sp>
      <p:cxnSp>
        <p:nvCxnSpPr>
          <p:cNvPr id="124" name="Elbow Connector 122">
            <a:extLst>
              <a:ext uri="{FF2B5EF4-FFF2-40B4-BE49-F238E27FC236}">
                <a16:creationId xmlns:a16="http://schemas.microsoft.com/office/drawing/2014/main" id="{70D0CBC6-142C-4556-8906-D3E7B43CC831}"/>
              </a:ext>
            </a:extLst>
          </p:cNvPr>
          <p:cNvCxnSpPr>
            <a:stCxn id="81" idx="1"/>
            <a:endCxn id="125" idx="0"/>
          </p:cNvCxnSpPr>
          <p:nvPr/>
        </p:nvCxnSpPr>
        <p:spPr>
          <a:xfrm rot="10800000" flipV="1">
            <a:off x="6043601" y="2043201"/>
            <a:ext cx="939772" cy="5651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25" name="Oval 124">
            <a:extLst>
              <a:ext uri="{FF2B5EF4-FFF2-40B4-BE49-F238E27FC236}">
                <a16:creationId xmlns:a16="http://schemas.microsoft.com/office/drawing/2014/main" id="{62AE285B-493F-4BCC-81E6-9E8C242C730F}"/>
              </a:ext>
            </a:extLst>
          </p:cNvPr>
          <p:cNvSpPr/>
          <p:nvPr/>
        </p:nvSpPr>
        <p:spPr>
          <a:xfrm>
            <a:off x="5021181" y="2608393"/>
            <a:ext cx="2044840" cy="21049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70BA5908-0978-4E91-9448-77239DEF3DB6}"/>
              </a:ext>
            </a:extLst>
          </p:cNvPr>
          <p:cNvSpPr/>
          <p:nvPr/>
        </p:nvSpPr>
        <p:spPr>
          <a:xfrm>
            <a:off x="5162279" y="2763487"/>
            <a:ext cx="1764526" cy="17934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0A533076-B989-4A27-AEE1-B2312A42656F}"/>
              </a:ext>
            </a:extLst>
          </p:cNvPr>
          <p:cNvSpPr/>
          <p:nvPr/>
        </p:nvSpPr>
        <p:spPr>
          <a:xfrm>
            <a:off x="5383479" y="3010286"/>
            <a:ext cx="1320244" cy="129013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Paysys Solution</a:t>
            </a:r>
          </a:p>
        </p:txBody>
      </p:sp>
      <p:sp>
        <p:nvSpPr>
          <p:cNvPr id="132" name="Oval 131">
            <a:extLst>
              <a:ext uri="{FF2B5EF4-FFF2-40B4-BE49-F238E27FC236}">
                <a16:creationId xmlns:a16="http://schemas.microsoft.com/office/drawing/2014/main" id="{35CA1275-87EB-4898-9FCC-5C69E4CB96BD}"/>
              </a:ext>
            </a:extLst>
          </p:cNvPr>
          <p:cNvSpPr/>
          <p:nvPr/>
        </p:nvSpPr>
        <p:spPr>
          <a:xfrm>
            <a:off x="9782405" y="2607447"/>
            <a:ext cx="2044840" cy="21049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85346E90-CF50-48BB-AC19-093B75BEF738}"/>
              </a:ext>
            </a:extLst>
          </p:cNvPr>
          <p:cNvSpPr/>
          <p:nvPr/>
        </p:nvSpPr>
        <p:spPr>
          <a:xfrm>
            <a:off x="9923503" y="2762541"/>
            <a:ext cx="1764526" cy="179344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7762C454-1FE9-43CD-82EA-59A114B42F7A}"/>
              </a:ext>
            </a:extLst>
          </p:cNvPr>
          <p:cNvSpPr/>
          <p:nvPr/>
        </p:nvSpPr>
        <p:spPr>
          <a:xfrm>
            <a:off x="10144703" y="3009340"/>
            <a:ext cx="1320244" cy="129013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Centralized Instant Payment System</a:t>
            </a:r>
          </a:p>
        </p:txBody>
      </p:sp>
      <p:sp>
        <p:nvSpPr>
          <p:cNvPr id="6" name="Arrow: Left-Right 5">
            <a:extLst>
              <a:ext uri="{FF2B5EF4-FFF2-40B4-BE49-F238E27FC236}">
                <a16:creationId xmlns:a16="http://schemas.microsoft.com/office/drawing/2014/main" id="{9E35CC50-0A59-41B5-968C-A4F6DEE21D13}"/>
              </a:ext>
            </a:extLst>
          </p:cNvPr>
          <p:cNvSpPr/>
          <p:nvPr/>
        </p:nvSpPr>
        <p:spPr>
          <a:xfrm>
            <a:off x="7209658" y="3481762"/>
            <a:ext cx="2443925" cy="3582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E49B8B61-5E9C-4FEA-95C8-641C439200F6}"/>
              </a:ext>
            </a:extLst>
          </p:cNvPr>
          <p:cNvSpPr txBox="1"/>
          <p:nvPr/>
        </p:nvSpPr>
        <p:spPr>
          <a:xfrm>
            <a:off x="7189781" y="3910547"/>
            <a:ext cx="2476592" cy="307777"/>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rPr>
              <a:t>ISO20022 Interface</a:t>
            </a:r>
          </a:p>
        </p:txBody>
      </p:sp>
      <p:pic>
        <p:nvPicPr>
          <p:cNvPr id="1026" name="Picture 2" descr="Credit, union, bank, money, business ...">
            <a:extLst>
              <a:ext uri="{FF2B5EF4-FFF2-40B4-BE49-F238E27FC236}">
                <a16:creationId xmlns:a16="http://schemas.microsoft.com/office/drawing/2014/main" id="{A11BD7FA-B878-8F34-121E-FAEBFFB962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6668" y="4712404"/>
            <a:ext cx="1475392" cy="1475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DD891A-2055-CB83-9295-20BA0C0D6CC8}"/>
              </a:ext>
            </a:extLst>
          </p:cNvPr>
          <p:cNvSpPr txBox="1"/>
          <p:nvPr/>
        </p:nvSpPr>
        <p:spPr>
          <a:xfrm>
            <a:off x="7682147" y="6153030"/>
            <a:ext cx="2019429" cy="307777"/>
          </a:xfrm>
          <a:prstGeom prst="rect">
            <a:avLst/>
          </a:prstGeom>
          <a:noFill/>
        </p:spPr>
        <p:txBody>
          <a:bodyPr wrap="square" rtlCol="0">
            <a:spAutoFit/>
          </a:bodyPr>
          <a:lstStyle>
            <a:defPPr>
              <a:defRPr lang="en-US"/>
            </a:defPPr>
            <a:lvl1pPr algn="ctr">
              <a:defRPr sz="14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Credit Unions</a:t>
            </a:r>
          </a:p>
        </p:txBody>
      </p:sp>
      <p:cxnSp>
        <p:nvCxnSpPr>
          <p:cNvPr id="7" name="Straight Arrow Connector 6">
            <a:extLst>
              <a:ext uri="{FF2B5EF4-FFF2-40B4-BE49-F238E27FC236}">
                <a16:creationId xmlns:a16="http://schemas.microsoft.com/office/drawing/2014/main" id="{677D46B1-FB6E-E8AF-9067-32F61410EBE2}"/>
              </a:ext>
            </a:extLst>
          </p:cNvPr>
          <p:cNvCxnSpPr>
            <a:cxnSpLocks/>
          </p:cNvCxnSpPr>
          <p:nvPr/>
        </p:nvCxnSpPr>
        <p:spPr>
          <a:xfrm rot="10800000">
            <a:off x="6043567" y="4714743"/>
            <a:ext cx="2057747" cy="914400"/>
          </a:xfrm>
          <a:prstGeom prst="bentConnector3">
            <a:avLst>
              <a:gd name="adj1" fmla="val 100048"/>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F7300A31-5BC5-ED38-B494-743E7D650CB9}"/>
              </a:ext>
            </a:extLst>
          </p:cNvPr>
          <p:cNvSpPr txBox="1"/>
          <p:nvPr/>
        </p:nvSpPr>
        <p:spPr>
          <a:xfrm>
            <a:off x="6260763" y="5311283"/>
            <a:ext cx="1610695" cy="276999"/>
          </a:xfrm>
          <a:prstGeom prst="rect">
            <a:avLst/>
          </a:prstGeom>
          <a:noFill/>
        </p:spPr>
        <p:txBody>
          <a:bodyPr wrap="square" rtlCol="0">
            <a:spAutoFit/>
          </a:bodyPr>
          <a:lstStyle>
            <a:defPPr>
              <a:defRPr lang="en-US"/>
            </a:defPPr>
            <a:lvl1pPr marL="171450" indent="-171450" algn="ctr">
              <a:buFont typeface="Wingdings" panose="05000000000000000000" pitchFamily="2" charset="2"/>
              <a:buChar char="§"/>
              <a:defRPr sz="1200">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black"/>
                </a:solidFill>
              </a:rPr>
              <a:t>Bulk Receiving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0429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7">
            <a:extLst>
              <a:ext uri="{FF2B5EF4-FFF2-40B4-BE49-F238E27FC236}">
                <a16:creationId xmlns:a16="http://schemas.microsoft.com/office/drawing/2014/main" id="{DC691BA2-374C-474E-927E-39ACC6E872B7}"/>
              </a:ext>
            </a:extLst>
          </p:cNvPr>
          <p:cNvSpPr/>
          <p:nvPr/>
        </p:nvSpPr>
        <p:spPr>
          <a:xfrm>
            <a:off x="-25571" y="1356657"/>
            <a:ext cx="4397118" cy="5542384"/>
          </a:xfrm>
          <a:prstGeom prst="rect">
            <a:avLst/>
          </a:prstGeom>
          <a:solidFill>
            <a:schemeClr val="bg1">
              <a:lumMod val="8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Bahnschrift" panose="020B0502040204020203" pitchFamily="34" charset="0"/>
            </a:endParaRPr>
          </a:p>
        </p:txBody>
      </p:sp>
      <p:sp>
        <p:nvSpPr>
          <p:cNvPr id="30" name="Rectangle 29">
            <a:extLst>
              <a:ext uri="{FF2B5EF4-FFF2-40B4-BE49-F238E27FC236}">
                <a16:creationId xmlns:a16="http://schemas.microsoft.com/office/drawing/2014/main" id="{5B9584DB-9A40-47B3-A50C-2977A0D675AA}"/>
              </a:ext>
            </a:extLst>
          </p:cNvPr>
          <p:cNvSpPr/>
          <p:nvPr/>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FA30F2-4ED6-4E65-BFD2-77D119BF711A}"/>
              </a:ext>
            </a:extLst>
          </p:cNvPr>
          <p:cNvSpPr/>
          <p:nvPr/>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BE04C44-6CE4-4C20-90BB-1C9A666DEC6E}"/>
              </a:ext>
            </a:extLst>
          </p:cNvPr>
          <p:cNvSpPr txBox="1"/>
          <p:nvPr/>
        </p:nvSpPr>
        <p:spPr>
          <a:xfrm>
            <a:off x="327040" y="177282"/>
            <a:ext cx="11635574" cy="523220"/>
          </a:xfrm>
          <a:prstGeom prst="rect">
            <a:avLst/>
          </a:prstGeom>
          <a:noFill/>
        </p:spPr>
        <p:txBody>
          <a:bodyPr wrap="square" rtlCol="0">
            <a:spAutoFit/>
          </a:bodyPr>
          <a:lstStyle/>
          <a:p>
            <a:r>
              <a:rPr lang="en-US" sz="2800" dirty="0">
                <a:solidFill>
                  <a:srgbClr val="12679B"/>
                </a:solidFill>
                <a:latin typeface="Bahnschrift SemiBold SemiConden" panose="020B0502040204020203" pitchFamily="34" charset="0"/>
              </a:rPr>
              <a:t>OPEN CONNECT MIDDLEWARE ARCHITECTURE</a:t>
            </a:r>
          </a:p>
        </p:txBody>
      </p:sp>
      <p:sp>
        <p:nvSpPr>
          <p:cNvPr id="34" name="Rectangle 33">
            <a:extLst>
              <a:ext uri="{FF2B5EF4-FFF2-40B4-BE49-F238E27FC236}">
                <a16:creationId xmlns:a16="http://schemas.microsoft.com/office/drawing/2014/main" id="{C5700C45-751A-4472-8F56-57DDC0723915}"/>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Logo&#10;&#10;Description automatically generated">
            <a:extLst>
              <a:ext uri="{FF2B5EF4-FFF2-40B4-BE49-F238E27FC236}">
                <a16:creationId xmlns:a16="http://schemas.microsoft.com/office/drawing/2014/main" id="{1A7D57D0-DDD3-4F50-A4FF-3EC7145412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sp>
        <p:nvSpPr>
          <p:cNvPr id="36" name="TextBox 35">
            <a:extLst>
              <a:ext uri="{FF2B5EF4-FFF2-40B4-BE49-F238E27FC236}">
                <a16:creationId xmlns:a16="http://schemas.microsoft.com/office/drawing/2014/main" id="{22259F6B-1A66-4A66-B235-7CB367FCF0B0}"/>
              </a:ext>
            </a:extLst>
          </p:cNvPr>
          <p:cNvSpPr txBox="1"/>
          <p:nvPr/>
        </p:nvSpPr>
        <p:spPr>
          <a:xfrm>
            <a:off x="451328" y="639195"/>
            <a:ext cx="11864960" cy="369332"/>
          </a:xfrm>
          <a:prstGeom prst="rect">
            <a:avLst/>
          </a:prstGeom>
          <a:noFill/>
        </p:spPr>
        <p:txBody>
          <a:bodyPr wrap="square" rtlCol="0">
            <a:spAutoFit/>
          </a:bodyPr>
          <a:lstStyle>
            <a:defPPr>
              <a:defRPr lang="en-US"/>
            </a:defPPr>
            <a:lvl1pPr>
              <a:defRPr>
                <a:latin typeface="Bahnschrift Light SemiCondensed" panose="020B0502040204020203" pitchFamily="34" charset="0"/>
              </a:defRPr>
            </a:lvl1pPr>
          </a:lstStyle>
          <a:p>
            <a:r>
              <a:rPr lang="en-US" dirty="0"/>
              <a:t>Open Connect High Level Architecture</a:t>
            </a:r>
          </a:p>
        </p:txBody>
      </p:sp>
      <p:pic>
        <p:nvPicPr>
          <p:cNvPr id="61" name="Picture 60">
            <a:extLst>
              <a:ext uri="{FF2B5EF4-FFF2-40B4-BE49-F238E27FC236}">
                <a16:creationId xmlns:a16="http://schemas.microsoft.com/office/drawing/2014/main" id="{6AEED571-3438-449C-AD66-C2F6E978E5D3}"/>
              </a:ext>
            </a:extLst>
          </p:cNvPr>
          <p:cNvPicPr>
            <a:picLocks noChangeAspect="1"/>
          </p:cNvPicPr>
          <p:nvPr/>
        </p:nvPicPr>
        <p:blipFill>
          <a:blip r:embed="rId3"/>
          <a:stretch>
            <a:fillRect/>
          </a:stretch>
        </p:blipFill>
        <p:spPr>
          <a:xfrm>
            <a:off x="3983795" y="1462031"/>
            <a:ext cx="8157070" cy="5063056"/>
          </a:xfrm>
          <a:prstGeom prst="rect">
            <a:avLst/>
          </a:prstGeom>
        </p:spPr>
      </p:pic>
      <p:sp>
        <p:nvSpPr>
          <p:cNvPr id="3" name="Rectangle 2">
            <a:extLst>
              <a:ext uri="{FF2B5EF4-FFF2-40B4-BE49-F238E27FC236}">
                <a16:creationId xmlns:a16="http://schemas.microsoft.com/office/drawing/2014/main" id="{3CCB7915-002F-4517-9991-91CA751A6042}"/>
              </a:ext>
            </a:extLst>
          </p:cNvPr>
          <p:cNvSpPr/>
          <p:nvPr/>
        </p:nvSpPr>
        <p:spPr>
          <a:xfrm>
            <a:off x="25564" y="2131590"/>
            <a:ext cx="4345981" cy="418576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FCBD17"/>
                </a:solidFill>
                <a:latin typeface="Bahnschrift" panose="020B0502040204020203" pitchFamily="34" charset="0"/>
              </a:rPr>
              <a:t>Integrated</a:t>
            </a:r>
            <a:r>
              <a:rPr lang="en-US" sz="1400" dirty="0">
                <a:latin typeface="Bahnschrift" panose="020B0502040204020203" pitchFamily="34" charset="0"/>
              </a:rPr>
              <a:t> </a:t>
            </a:r>
            <a:r>
              <a:rPr lang="en-US" sz="1400" dirty="0">
                <a:solidFill>
                  <a:schemeClr val="accent1"/>
                </a:solidFill>
                <a:latin typeface="Bahnschrift" panose="020B0502040204020203" pitchFamily="34" charset="0"/>
              </a:rPr>
              <a:t>Middleware Platform.</a:t>
            </a:r>
          </a:p>
          <a:p>
            <a:pPr marL="285750" indent="-285750">
              <a:lnSpc>
                <a:spcPct val="150000"/>
              </a:lnSpc>
              <a:buFont typeface="Arial" panose="020B0604020202020204" pitchFamily="34" charset="0"/>
              <a:buChar char="•"/>
            </a:pPr>
            <a:r>
              <a:rPr lang="en-US" sz="1400" dirty="0">
                <a:solidFill>
                  <a:schemeClr val="accent1"/>
                </a:solidFill>
                <a:latin typeface="Bahnschrift" panose="020B0502040204020203" pitchFamily="34" charset="0"/>
              </a:rPr>
              <a:t>Based on </a:t>
            </a:r>
            <a:r>
              <a:rPr lang="en-US" sz="1400" dirty="0">
                <a:solidFill>
                  <a:srgbClr val="FCBD17"/>
                </a:solidFill>
                <a:latin typeface="Bahnschrift" panose="020B0502040204020203" pitchFamily="34" charset="0"/>
              </a:rPr>
              <a:t>RabbitMQ.</a:t>
            </a:r>
          </a:p>
          <a:p>
            <a:pPr marL="285750" indent="-285750">
              <a:lnSpc>
                <a:spcPct val="150000"/>
              </a:lnSpc>
              <a:buFont typeface="Arial" panose="020B0604020202020204" pitchFamily="34" charset="0"/>
              <a:buChar char="•"/>
            </a:pPr>
            <a:r>
              <a:rPr lang="en-US" sz="1400" dirty="0">
                <a:solidFill>
                  <a:srgbClr val="FCBD17"/>
                </a:solidFill>
                <a:latin typeface="Bahnschrift" panose="020B0502040204020203" pitchFamily="34" charset="0"/>
              </a:rPr>
              <a:t>Horizontally Scalable </a:t>
            </a:r>
            <a:r>
              <a:rPr lang="en-US" sz="1400" dirty="0">
                <a:latin typeface="Bahnschrift" panose="020B0502040204020203" pitchFamily="34" charset="0"/>
              </a:rPr>
              <a:t>and cloud ready.</a:t>
            </a:r>
          </a:p>
          <a:p>
            <a:pPr marL="285750" indent="-285750">
              <a:lnSpc>
                <a:spcPct val="150000"/>
              </a:lnSpc>
              <a:buFont typeface="Arial" panose="020B0604020202020204" pitchFamily="34" charset="0"/>
              <a:buChar char="•"/>
            </a:pPr>
            <a:r>
              <a:rPr lang="en-US" sz="1400" dirty="0">
                <a:solidFill>
                  <a:schemeClr val="accent1"/>
                </a:solidFill>
                <a:latin typeface="Bahnschrift" panose="020B0502040204020203" pitchFamily="34" charset="0"/>
              </a:rPr>
              <a:t>Widely utilized for integrating payment systems, core banking platforms, wallets, and digital channels.</a:t>
            </a:r>
          </a:p>
          <a:p>
            <a:pPr marL="285750" indent="-285750">
              <a:lnSpc>
                <a:spcPct val="150000"/>
              </a:lnSpc>
              <a:buFont typeface="Arial" panose="020B0604020202020204" pitchFamily="34" charset="0"/>
              <a:buChar char="•"/>
            </a:pPr>
            <a:r>
              <a:rPr lang="en-US" sz="1400" dirty="0">
                <a:solidFill>
                  <a:srgbClr val="FCBD17"/>
                </a:solidFill>
                <a:latin typeface="Bahnschrift" panose="020B0502040204020203" pitchFamily="34" charset="0"/>
              </a:rPr>
              <a:t>Java-based middleware </a:t>
            </a:r>
            <a:r>
              <a:rPr lang="en-US" sz="1400" dirty="0">
                <a:solidFill>
                  <a:schemeClr val="accent1"/>
                </a:solidFill>
                <a:latin typeface="Bahnschrift" panose="020B0502040204020203" pitchFamily="34" charset="0"/>
              </a:rPr>
              <a:t>with configurable routing based on single or combined fields.</a:t>
            </a:r>
          </a:p>
          <a:p>
            <a:pPr marL="285750" indent="-285750">
              <a:lnSpc>
                <a:spcPct val="150000"/>
              </a:lnSpc>
              <a:buFont typeface="Arial" panose="020B0604020202020204" pitchFamily="34" charset="0"/>
              <a:buChar char="•"/>
            </a:pPr>
            <a:r>
              <a:rPr lang="en-US" sz="1400" dirty="0">
                <a:solidFill>
                  <a:schemeClr val="accent1"/>
                </a:solidFill>
                <a:latin typeface="Bahnschrift" panose="020B0502040204020203" pitchFamily="34" charset="0"/>
              </a:rPr>
              <a:t>Supports </a:t>
            </a:r>
            <a:r>
              <a:rPr lang="en-US" sz="1400" dirty="0">
                <a:solidFill>
                  <a:srgbClr val="FCBD17"/>
                </a:solidFill>
                <a:latin typeface="Bahnschrift" panose="020B0502040204020203" pitchFamily="34" charset="0"/>
              </a:rPr>
              <a:t>cross-platform</a:t>
            </a:r>
            <a:r>
              <a:rPr lang="en-US" sz="1400" dirty="0">
                <a:solidFill>
                  <a:schemeClr val="accent1"/>
                </a:solidFill>
                <a:latin typeface="Bahnschrift" panose="020B0502040204020203" pitchFamily="34" charset="0"/>
              </a:rPr>
              <a:t> deployment. </a:t>
            </a:r>
          </a:p>
          <a:p>
            <a:pPr marL="285750" indent="-285750">
              <a:lnSpc>
                <a:spcPct val="150000"/>
              </a:lnSpc>
              <a:buFont typeface="Arial" panose="020B0604020202020204" pitchFamily="34" charset="0"/>
              <a:buChar char="•"/>
            </a:pPr>
            <a:r>
              <a:rPr lang="en-US" sz="1400" dirty="0">
                <a:solidFill>
                  <a:schemeClr val="accent1"/>
                </a:solidFill>
                <a:latin typeface="Bahnschrift" panose="020B0502040204020203" pitchFamily="34" charset="0"/>
              </a:rPr>
              <a:t>Utilizes </a:t>
            </a:r>
            <a:r>
              <a:rPr lang="en-US" sz="1400" dirty="0">
                <a:solidFill>
                  <a:srgbClr val="FCBD17"/>
                </a:solidFill>
                <a:latin typeface="Bahnschrift" panose="020B0502040204020203" pitchFamily="34" charset="0"/>
              </a:rPr>
              <a:t>Elastic Search </a:t>
            </a:r>
            <a:r>
              <a:rPr lang="en-US" sz="1400" dirty="0">
                <a:solidFill>
                  <a:schemeClr val="accent1"/>
                </a:solidFill>
                <a:latin typeface="Bahnschrift" panose="020B0502040204020203" pitchFamily="34" charset="0"/>
              </a:rPr>
              <a:t>and Kibana for log monitoring.</a:t>
            </a:r>
          </a:p>
          <a:p>
            <a:pPr marL="285750" indent="-285750">
              <a:lnSpc>
                <a:spcPct val="150000"/>
              </a:lnSpc>
              <a:buFont typeface="Arial" panose="020B0604020202020204" pitchFamily="34" charset="0"/>
              <a:buChar char="•"/>
            </a:pPr>
            <a:endParaRPr lang="en-US" sz="1400" dirty="0">
              <a:solidFill>
                <a:schemeClr val="accent1"/>
              </a:solidFill>
              <a:latin typeface="Bahnschrift" panose="020B0502040204020203" pitchFamily="34" charset="0"/>
            </a:endParaRPr>
          </a:p>
          <a:p>
            <a:endParaRPr lang="en-US" sz="1400" dirty="0">
              <a:solidFill>
                <a:schemeClr val="accent1">
                  <a:lumMod val="50000"/>
                </a:schemeClr>
              </a:solidFill>
              <a:latin typeface="Bahnschrift" panose="020B0502040204020203" pitchFamily="34" charset="0"/>
            </a:endParaRPr>
          </a:p>
        </p:txBody>
      </p:sp>
      <p:pic>
        <p:nvPicPr>
          <p:cNvPr id="16" name="Picture 45" descr="Logo  Description automatically generated">
            <a:extLst>
              <a:ext uri="{FF2B5EF4-FFF2-40B4-BE49-F238E27FC236}">
                <a16:creationId xmlns:a16="http://schemas.microsoft.com/office/drawing/2014/main" id="{AC9FE129-CA78-4BB3-A993-6FA4DABDAD5A}"/>
              </a:ext>
            </a:extLst>
          </p:cNvPr>
          <p:cNvPicPr>
            <a:picLocks noChangeAspect="1"/>
          </p:cNvPicPr>
          <p:nvPr/>
        </p:nvPicPr>
        <p:blipFill rotWithShape="1">
          <a:blip r:embed="rId4"/>
          <a:srcRect t="34020" b="34674"/>
          <a:stretch>
            <a:fillRect/>
          </a:stretch>
        </p:blipFill>
        <p:spPr>
          <a:xfrm>
            <a:off x="-25572" y="1356657"/>
            <a:ext cx="3341854" cy="660800"/>
          </a:xfrm>
          <a:prstGeom prst="rect">
            <a:avLst/>
          </a:prstGeom>
          <a:ln>
            <a:noFill/>
          </a:ln>
        </p:spPr>
      </p:pic>
      <p:sp>
        <p:nvSpPr>
          <p:cNvPr id="21" name="Rectangle 65">
            <a:extLst>
              <a:ext uri="{FF2B5EF4-FFF2-40B4-BE49-F238E27FC236}">
                <a16:creationId xmlns:a16="http://schemas.microsoft.com/office/drawing/2014/main" id="{D74CF78B-27F3-4982-B35C-AC613C781308}"/>
              </a:ext>
            </a:extLst>
          </p:cNvPr>
          <p:cNvSpPr/>
          <p:nvPr/>
        </p:nvSpPr>
        <p:spPr>
          <a:xfrm>
            <a:off x="195111" y="5351485"/>
            <a:ext cx="4006889" cy="384721"/>
          </a:xfrm>
          <a:prstGeom prst="rect">
            <a:avLst/>
          </a:prstGeom>
        </p:spPr>
        <p:txBody>
          <a:bodyPr wrap="square" lIns="0" tIns="0" rIns="0" bIns="0" numCol="1">
            <a:spAutoFit/>
          </a:bodyPr>
          <a:lstStyle/>
          <a:p>
            <a:pPr algn="ctr">
              <a:lnSpc>
                <a:spcPts val="1500"/>
              </a:lnSpc>
            </a:pPr>
            <a:br>
              <a:rPr lang="en-US" sz="1400" b="1" dirty="0"/>
            </a:br>
            <a:endParaRPr lang="en-US" sz="1400" dirty="0">
              <a:solidFill>
                <a:schemeClr val="accent1"/>
              </a:solidFill>
              <a:latin typeface="Bahnschrift" panose="020B0502040204020203" pitchFamily="34" charset="0"/>
            </a:endParaRPr>
          </a:p>
        </p:txBody>
      </p:sp>
    </p:spTree>
    <p:extLst>
      <p:ext uri="{BB962C8B-B14F-4D97-AF65-F5344CB8AC3E}">
        <p14:creationId xmlns:p14="http://schemas.microsoft.com/office/powerpoint/2010/main" val="773716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97503-60AA-68E3-9CF9-5BA451938430}"/>
              </a:ext>
            </a:extLst>
          </p:cNvPr>
          <p:cNvSpPr/>
          <p:nvPr/>
        </p:nvSpPr>
        <p:spPr>
          <a:xfrm>
            <a:off x="-1" y="0"/>
            <a:ext cx="12192001" cy="6863308"/>
          </a:xfrm>
          <a:prstGeom prst="rect">
            <a:avLst/>
          </a:prstGeom>
          <a:solidFill>
            <a:srgbClr val="10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OPEN CONNECT MIDDLEWARE MONITORING </a:t>
            </a:r>
            <a:r>
              <a:rPr lang="en-US" sz="3200" b="1" dirty="0">
                <a:solidFill>
                  <a:prstClr val="white"/>
                </a:solidFill>
                <a:latin typeface="Bahnschrift" panose="020B0502040204020203" pitchFamily="34" charset="0"/>
              </a:rPr>
              <a:t>DASHBAORDS</a:t>
            </a:r>
            <a:endParaRPr kumimoji="0" lang="en-US" sz="32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13" name="Footer Placeholder 12">
            <a:extLst>
              <a:ext uri="{FF2B5EF4-FFF2-40B4-BE49-F238E27FC236}">
                <a16:creationId xmlns:a16="http://schemas.microsoft.com/office/drawing/2014/main" id="{172890D7-1C46-E11F-2D32-6E7B45FC56F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PAYSYS Middleware</a:t>
            </a:r>
            <a:endParaRPr kumimoji="0" lang="en-PK" sz="1400" b="1" i="0" u="none" strike="noStrike" kern="1200" cap="none" spc="0" normalizeH="0" baseline="0" noProof="0" dirty="0">
              <a:ln>
                <a:noFill/>
              </a:ln>
              <a:solidFill>
                <a:prstClr val="white">
                  <a:lumMod val="75000"/>
                </a:prstClr>
              </a:solidFill>
              <a:effectLst/>
              <a:uLnTx/>
              <a:uFillTx/>
              <a:latin typeface="Bahnschrift" panose="020B0502040204020203" pitchFamily="34" charset="0"/>
              <a:ea typeface="+mn-ea"/>
              <a:cs typeface="+mn-cs"/>
            </a:endParaRPr>
          </a:p>
        </p:txBody>
      </p:sp>
      <p:pic>
        <p:nvPicPr>
          <p:cNvPr id="3" name="object 20">
            <a:extLst>
              <a:ext uri="{FF2B5EF4-FFF2-40B4-BE49-F238E27FC236}">
                <a16:creationId xmlns:a16="http://schemas.microsoft.com/office/drawing/2014/main" id="{5CE0E1FB-A99C-92C4-9AF6-ABB01466D950}"/>
              </a:ext>
            </a:extLst>
          </p:cNvPr>
          <p:cNvPicPr/>
          <p:nvPr/>
        </p:nvPicPr>
        <p:blipFill>
          <a:blip r:embed="rId2" cstate="print"/>
          <a:stretch>
            <a:fillRect/>
          </a:stretch>
        </p:blipFill>
        <p:spPr>
          <a:xfrm>
            <a:off x="106531" y="6410695"/>
            <a:ext cx="2574525" cy="365126"/>
          </a:xfrm>
          <a:prstGeom prst="rect">
            <a:avLst/>
          </a:prstGeom>
        </p:spPr>
      </p:pic>
    </p:spTree>
    <p:extLst>
      <p:ext uri="{BB962C8B-B14F-4D97-AF65-F5344CB8AC3E}">
        <p14:creationId xmlns:p14="http://schemas.microsoft.com/office/powerpoint/2010/main" val="49489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3789" y="32715"/>
            <a:ext cx="1311910" cy="1549400"/>
          </a:xfrm>
          <a:prstGeom prst="rect">
            <a:avLst/>
          </a:prstGeom>
        </p:spPr>
        <p:txBody>
          <a:bodyPr vert="horz" wrap="square" lIns="0" tIns="12065" rIns="0" bIns="0" rtlCol="0">
            <a:spAutoFit/>
          </a:bodyPr>
          <a:lstStyle/>
          <a:p>
            <a:pPr marL="12700">
              <a:lnSpc>
                <a:spcPct val="100000"/>
              </a:lnSpc>
              <a:spcBef>
                <a:spcPts val="95"/>
              </a:spcBef>
            </a:pPr>
            <a:r>
              <a:rPr sz="10000" b="1" spc="-10" dirty="0">
                <a:solidFill>
                  <a:srgbClr val="FFFFFF"/>
                </a:solidFill>
                <a:latin typeface="Carlito"/>
                <a:cs typeface="Carlito"/>
              </a:rPr>
              <a:t>0</a:t>
            </a:r>
            <a:r>
              <a:rPr lang="en-US" sz="10000" b="1" spc="-10" dirty="0">
                <a:solidFill>
                  <a:srgbClr val="FFFFFF"/>
                </a:solidFill>
                <a:latin typeface="Carlito"/>
                <a:cs typeface="Carlito"/>
              </a:rPr>
              <a:t>2</a:t>
            </a:r>
            <a:endParaRPr sz="10000" dirty="0">
              <a:latin typeface="Carlito"/>
              <a:cs typeface="Carlito"/>
            </a:endParaRPr>
          </a:p>
        </p:txBody>
      </p:sp>
      <p:sp>
        <p:nvSpPr>
          <p:cNvPr id="4" name="TextBox 3">
            <a:extLst>
              <a:ext uri="{FF2B5EF4-FFF2-40B4-BE49-F238E27FC236}">
                <a16:creationId xmlns:a16="http://schemas.microsoft.com/office/drawing/2014/main" id="{6CB39EAF-24D2-4227-82D6-D3BFFEA72A77}"/>
              </a:ext>
            </a:extLst>
          </p:cNvPr>
          <p:cNvSpPr txBox="1"/>
          <p:nvPr/>
        </p:nvSpPr>
        <p:spPr>
          <a:xfrm>
            <a:off x="327040" y="177282"/>
            <a:ext cx="11635574" cy="523220"/>
          </a:xfrm>
          <a:prstGeom prst="rect">
            <a:avLst/>
          </a:prstGeom>
          <a:noFill/>
        </p:spPr>
        <p:txBody>
          <a:bodyPr wrap="square" rtlCol="0">
            <a:spAutoFit/>
          </a:bodyPr>
          <a:lstStyle/>
          <a:p>
            <a:r>
              <a:rPr lang="en-US" sz="2800" dirty="0">
                <a:solidFill>
                  <a:srgbClr val="12679B"/>
                </a:solidFill>
                <a:latin typeface="Bahnschrift SemiBold SemiConden" panose="020B0502040204020203" pitchFamily="34" charset="0"/>
              </a:rPr>
              <a:t>OPEN CONNECT MIDDLEWARE DASHBOARD</a:t>
            </a:r>
          </a:p>
        </p:txBody>
      </p:sp>
      <p:sp>
        <p:nvSpPr>
          <p:cNvPr id="8" name="Rectangle 7">
            <a:extLst>
              <a:ext uri="{FF2B5EF4-FFF2-40B4-BE49-F238E27FC236}">
                <a16:creationId xmlns:a16="http://schemas.microsoft.com/office/drawing/2014/main" id="{3F900FBD-D836-7EE7-AD04-7D6ADAB3C0C2}"/>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8D30D5B-D068-EE37-6662-0375E9AA8D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sp>
        <p:nvSpPr>
          <p:cNvPr id="10" name="TextBox 9">
            <a:extLst>
              <a:ext uri="{FF2B5EF4-FFF2-40B4-BE49-F238E27FC236}">
                <a16:creationId xmlns:a16="http://schemas.microsoft.com/office/drawing/2014/main" id="{2E0572E4-7F0A-1DE5-3692-27052DB0C137}"/>
              </a:ext>
            </a:extLst>
          </p:cNvPr>
          <p:cNvSpPr txBox="1"/>
          <p:nvPr/>
        </p:nvSpPr>
        <p:spPr>
          <a:xfrm>
            <a:off x="350637" y="604779"/>
            <a:ext cx="11864960" cy="369332"/>
          </a:xfrm>
          <a:prstGeom prst="rect">
            <a:avLst/>
          </a:prstGeom>
          <a:noFill/>
        </p:spPr>
        <p:txBody>
          <a:bodyPr wrap="square" rtlCol="0">
            <a:spAutoFit/>
          </a:bodyPr>
          <a:lstStyle>
            <a:defPPr>
              <a:defRPr lang="en-US"/>
            </a:defPPr>
            <a:lvl1pPr>
              <a:defRPr>
                <a:latin typeface="Bahnschrift Light SemiCondensed" panose="020B0502040204020203" pitchFamily="34" charset="0"/>
              </a:defRPr>
            </a:lvl1pPr>
          </a:lstStyle>
          <a:p>
            <a:r>
              <a:rPr lang="en-US" dirty="0"/>
              <a:t>Monitoring Dashboards</a:t>
            </a:r>
          </a:p>
        </p:txBody>
      </p:sp>
      <p:sp>
        <p:nvSpPr>
          <p:cNvPr id="13" name="Rectangle 12">
            <a:extLst>
              <a:ext uri="{FF2B5EF4-FFF2-40B4-BE49-F238E27FC236}">
                <a16:creationId xmlns:a16="http://schemas.microsoft.com/office/drawing/2014/main" id="{49CAA9E5-3F4E-B540-1BE4-EA8A900B2C05}"/>
              </a:ext>
            </a:extLst>
          </p:cNvPr>
          <p:cNvSpPr/>
          <p:nvPr/>
        </p:nvSpPr>
        <p:spPr>
          <a:xfrm>
            <a:off x="12126117" y="0"/>
            <a:ext cx="65884"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D16AED-BE4D-2F9F-BAA3-98C420889B2D}"/>
              </a:ext>
            </a:extLst>
          </p:cNvPr>
          <p:cNvSpPr/>
          <p:nvPr/>
        </p:nvSpPr>
        <p:spPr>
          <a:xfrm>
            <a:off x="12062304" y="0"/>
            <a:ext cx="45719"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Description automatically generated">
            <a:extLst>
              <a:ext uri="{FF2B5EF4-FFF2-40B4-BE49-F238E27FC236}">
                <a16:creationId xmlns:a16="http://schemas.microsoft.com/office/drawing/2014/main" id="{6355D50C-5385-4175-93B6-A4A38E0CC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29" y="2320112"/>
            <a:ext cx="5949171" cy="437821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8DFACC9-0D84-41F1-A8F3-BA9B3F00C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0846" y="2320112"/>
            <a:ext cx="5701768" cy="4378218"/>
          </a:xfrm>
          <a:prstGeom prst="rect">
            <a:avLst/>
          </a:prstGeom>
        </p:spPr>
      </p:pic>
      <p:sp>
        <p:nvSpPr>
          <p:cNvPr id="18" name="Rectangle 17">
            <a:extLst>
              <a:ext uri="{FF2B5EF4-FFF2-40B4-BE49-F238E27FC236}">
                <a16:creationId xmlns:a16="http://schemas.microsoft.com/office/drawing/2014/main" id="{DD73ACF7-4599-4DF2-B7DF-A3FF42ED0E17}"/>
              </a:ext>
            </a:extLst>
          </p:cNvPr>
          <p:cNvSpPr/>
          <p:nvPr/>
        </p:nvSpPr>
        <p:spPr>
          <a:xfrm>
            <a:off x="885276" y="1179447"/>
            <a:ext cx="4472275" cy="9694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1F497D"/>
                </a:solidFill>
                <a:latin typeface="Bahnschrift" panose="020B0502040204020203" pitchFamily="34" charset="0"/>
              </a:rPr>
              <a:t>TRANSACTION </a:t>
            </a:r>
            <a:r>
              <a:rPr kumimoji="0" lang="en-US" sz="1800" b="0" i="0" u="none" strike="noStrike" kern="1200" cap="none" spc="0" normalizeH="0" baseline="0" noProof="0" dirty="0">
                <a:ln>
                  <a:noFill/>
                </a:ln>
                <a:solidFill>
                  <a:srgbClr val="1F497D"/>
                </a:solidFill>
                <a:effectLst/>
                <a:uLnTx/>
                <a:uFillTx/>
                <a:latin typeface="Bahnschrift" panose="020B0502040204020203" pitchFamily="34" charset="0"/>
                <a:ea typeface="+mn-ea"/>
                <a:cs typeface="+mn-cs"/>
              </a:rPr>
              <a:t>DASHBOARD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latin typeface="Bahnschrift Light" panose="020B0502040204020203" pitchFamily="34" charset="0"/>
              </a:rPr>
              <a:t>A Comprehensive dashboard </a:t>
            </a:r>
            <a:r>
              <a:rPr lang="en-US" sz="1300" b="0" i="0" dirty="0">
                <a:effectLst/>
                <a:latin typeface="Bahnschrift Light" panose="020B0502040204020203" pitchFamily="34" charset="0"/>
              </a:rPr>
              <a:t>providing real-time visualizations and analytics for outbound and inbound payments. </a:t>
            </a:r>
          </a:p>
        </p:txBody>
      </p:sp>
      <p:sp>
        <p:nvSpPr>
          <p:cNvPr id="2" name="Rectangle 1">
            <a:extLst>
              <a:ext uri="{FF2B5EF4-FFF2-40B4-BE49-F238E27FC236}">
                <a16:creationId xmlns:a16="http://schemas.microsoft.com/office/drawing/2014/main" id="{07AE10E3-AD74-4A0A-AA51-435BC2550F1A}"/>
              </a:ext>
            </a:extLst>
          </p:cNvPr>
          <p:cNvSpPr/>
          <p:nvPr/>
        </p:nvSpPr>
        <p:spPr>
          <a:xfrm>
            <a:off x="6144827" y="1179447"/>
            <a:ext cx="5928048" cy="969496"/>
          </a:xfrm>
          <a:prstGeom prst="rect">
            <a:avLst/>
          </a:prstGeom>
        </p:spPr>
        <p:txBody>
          <a:bodyPr wrap="square">
            <a:spAutoFit/>
          </a:bodyPr>
          <a:lstStyle/>
          <a:p>
            <a:pPr lvl="0" algn="ctr">
              <a:defRPr/>
            </a:pPr>
            <a:r>
              <a:rPr lang="en-US" dirty="0">
                <a:solidFill>
                  <a:srgbClr val="1F497D"/>
                </a:solidFill>
                <a:latin typeface="Bahnschrift" panose="020B0502040204020203" pitchFamily="34" charset="0"/>
              </a:rPr>
              <a:t>HEALTH STATUS DASHBOARD</a:t>
            </a:r>
          </a:p>
          <a:p>
            <a:pPr lvl="0" algn="ctr">
              <a:defRPr/>
            </a:pPr>
            <a:r>
              <a:rPr lang="en-US" sz="1300" dirty="0">
                <a:latin typeface="Bahnschrift Light" panose="020B0502040204020203" pitchFamily="34" charset="0"/>
              </a:rPr>
              <a:t>This dashboard is used to monitor the Health Status. It will show the precise number of transactions that have been rejected and accepted so user can determine whether the system and API’s are functioning properly. </a:t>
            </a:r>
          </a:p>
        </p:txBody>
      </p:sp>
    </p:spTree>
    <p:extLst>
      <p:ext uri="{BB962C8B-B14F-4D97-AF65-F5344CB8AC3E}">
        <p14:creationId xmlns:p14="http://schemas.microsoft.com/office/powerpoint/2010/main" val="418728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97503-60AA-68E3-9CF9-5BA451938430}"/>
              </a:ext>
            </a:extLst>
          </p:cNvPr>
          <p:cNvSpPr/>
          <p:nvPr/>
        </p:nvSpPr>
        <p:spPr>
          <a:xfrm>
            <a:off x="-1" y="0"/>
            <a:ext cx="12192001" cy="6863308"/>
          </a:xfrm>
          <a:prstGeom prst="rect">
            <a:avLst/>
          </a:prstGeom>
          <a:solidFill>
            <a:srgbClr val="10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OPEN CONNECT MIDDLEWARE </a:t>
            </a:r>
            <a:r>
              <a:rPr lang="en-US" sz="3200" b="1" dirty="0">
                <a:solidFill>
                  <a:prstClr val="white"/>
                </a:solidFill>
                <a:latin typeface="Bahnschrift" panose="020B0502040204020203" pitchFamily="34" charset="0"/>
              </a:rPr>
              <a:t>CLIENTEL</a:t>
            </a:r>
            <a:endParaRPr kumimoji="0" lang="en-US" sz="32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13" name="Footer Placeholder 12">
            <a:extLst>
              <a:ext uri="{FF2B5EF4-FFF2-40B4-BE49-F238E27FC236}">
                <a16:creationId xmlns:a16="http://schemas.microsoft.com/office/drawing/2014/main" id="{172890D7-1C46-E11F-2D32-6E7B45FC56F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P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PAYSYS Middleware</a:t>
            </a:r>
            <a:endParaRPr kumimoji="0" lang="en-PK" sz="1400" b="1" i="0" u="none" strike="noStrike" kern="1200" cap="none" spc="0" normalizeH="0" baseline="0" noProof="0" dirty="0">
              <a:ln>
                <a:noFill/>
              </a:ln>
              <a:solidFill>
                <a:prstClr val="white">
                  <a:lumMod val="75000"/>
                </a:prstClr>
              </a:solidFill>
              <a:effectLst/>
              <a:uLnTx/>
              <a:uFillTx/>
              <a:latin typeface="Bahnschrift" panose="020B0502040204020203" pitchFamily="34" charset="0"/>
              <a:ea typeface="+mn-ea"/>
              <a:cs typeface="+mn-cs"/>
            </a:endParaRPr>
          </a:p>
        </p:txBody>
      </p:sp>
      <p:pic>
        <p:nvPicPr>
          <p:cNvPr id="3" name="object 20">
            <a:extLst>
              <a:ext uri="{FF2B5EF4-FFF2-40B4-BE49-F238E27FC236}">
                <a16:creationId xmlns:a16="http://schemas.microsoft.com/office/drawing/2014/main" id="{5CE0E1FB-A99C-92C4-9AF6-ABB01466D950}"/>
              </a:ext>
            </a:extLst>
          </p:cNvPr>
          <p:cNvPicPr/>
          <p:nvPr/>
        </p:nvPicPr>
        <p:blipFill>
          <a:blip r:embed="rId2" cstate="print"/>
          <a:stretch>
            <a:fillRect/>
          </a:stretch>
        </p:blipFill>
        <p:spPr>
          <a:xfrm>
            <a:off x="106531" y="6410695"/>
            <a:ext cx="2574525" cy="365126"/>
          </a:xfrm>
          <a:prstGeom prst="rect">
            <a:avLst/>
          </a:prstGeom>
        </p:spPr>
      </p:pic>
    </p:spTree>
    <p:extLst>
      <p:ext uri="{BB962C8B-B14F-4D97-AF65-F5344CB8AC3E}">
        <p14:creationId xmlns:p14="http://schemas.microsoft.com/office/powerpoint/2010/main" val="15839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F1DA5A5-31D9-4E2C-9FBE-8600928119C2}"/>
              </a:ext>
            </a:extLst>
          </p:cNvPr>
          <p:cNvSpPr/>
          <p:nvPr/>
        </p:nvSpPr>
        <p:spPr>
          <a:xfrm>
            <a:off x="438091" y="3426557"/>
            <a:ext cx="11458924" cy="486707"/>
          </a:xfrm>
          <a:prstGeom prst="rect">
            <a:avLst/>
          </a:prstGeom>
          <a:solidFill>
            <a:schemeClr val="bg1"/>
          </a:solid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K" dirty="0">
              <a:solidFill>
                <a:schemeClr val="accent1">
                  <a:lumMod val="75000"/>
                </a:schemeClr>
              </a:solidFill>
              <a:latin typeface="Arial Nova" panose="020B0504020202020204" pitchFamily="34" charset="0"/>
            </a:endParaRPr>
          </a:p>
        </p:txBody>
      </p:sp>
      <p:sp>
        <p:nvSpPr>
          <p:cNvPr id="39" name="Rectangle 38">
            <a:extLst>
              <a:ext uri="{FF2B5EF4-FFF2-40B4-BE49-F238E27FC236}">
                <a16:creationId xmlns:a16="http://schemas.microsoft.com/office/drawing/2014/main" id="{CE40A151-4CE6-448E-8803-CEBBA0A0B33A}"/>
              </a:ext>
            </a:extLst>
          </p:cNvPr>
          <p:cNvSpPr/>
          <p:nvPr/>
        </p:nvSpPr>
        <p:spPr>
          <a:xfrm>
            <a:off x="5637880" y="1028704"/>
            <a:ext cx="6259135" cy="2193990"/>
          </a:xfrm>
          <a:prstGeom prst="rect">
            <a:avLst/>
          </a:prstGeom>
          <a:solidFill>
            <a:schemeClr val="bg1"/>
          </a:solid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K" dirty="0">
              <a:solidFill>
                <a:schemeClr val="accent1">
                  <a:lumMod val="75000"/>
                </a:schemeClr>
              </a:solidFill>
              <a:latin typeface="Arial Nova" panose="020B0504020202020204" pitchFamily="34" charset="0"/>
            </a:endParaRPr>
          </a:p>
        </p:txBody>
      </p:sp>
      <p:sp>
        <p:nvSpPr>
          <p:cNvPr id="38" name="Rectangle 37">
            <a:extLst>
              <a:ext uri="{FF2B5EF4-FFF2-40B4-BE49-F238E27FC236}">
                <a16:creationId xmlns:a16="http://schemas.microsoft.com/office/drawing/2014/main" id="{69F405D4-69B1-4015-A8E3-6F815D66695B}"/>
              </a:ext>
            </a:extLst>
          </p:cNvPr>
          <p:cNvSpPr/>
          <p:nvPr/>
        </p:nvSpPr>
        <p:spPr>
          <a:xfrm>
            <a:off x="438092" y="1065894"/>
            <a:ext cx="4618102" cy="1502195"/>
          </a:xfrm>
          <a:prstGeom prst="rect">
            <a:avLst/>
          </a:prstGeom>
          <a:solidFill>
            <a:schemeClr val="bg1"/>
          </a:solid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K" dirty="0">
              <a:solidFill>
                <a:schemeClr val="accent1">
                  <a:lumMod val="75000"/>
                </a:schemeClr>
              </a:solidFill>
              <a:latin typeface="Arial Nova" panose="020B0504020202020204" pitchFamily="34" charset="0"/>
            </a:endParaRPr>
          </a:p>
        </p:txBody>
      </p:sp>
      <p:sp>
        <p:nvSpPr>
          <p:cNvPr id="46" name="TextBox 45">
            <a:extLst>
              <a:ext uri="{FF2B5EF4-FFF2-40B4-BE49-F238E27FC236}">
                <a16:creationId xmlns:a16="http://schemas.microsoft.com/office/drawing/2014/main" id="{80A964EA-1929-43F0-AD76-C9CBCFFA9B2A}"/>
              </a:ext>
            </a:extLst>
          </p:cNvPr>
          <p:cNvSpPr txBox="1"/>
          <p:nvPr/>
        </p:nvSpPr>
        <p:spPr>
          <a:xfrm>
            <a:off x="327040" y="177282"/>
            <a:ext cx="8964884" cy="523220"/>
          </a:xfrm>
          <a:prstGeom prst="rect">
            <a:avLst/>
          </a:prstGeom>
          <a:noFill/>
        </p:spPr>
        <p:txBody>
          <a:bodyPr wrap="square" rtlCol="0">
            <a:spAutoFit/>
          </a:bodyPr>
          <a:lstStyle/>
          <a:p>
            <a:r>
              <a:rPr lang="en-US" sz="2800" dirty="0">
                <a:solidFill>
                  <a:schemeClr val="accent1">
                    <a:lumMod val="75000"/>
                  </a:schemeClr>
                </a:solidFill>
                <a:latin typeface="Bahnschrift SemiBold SemiConden" panose="020B0502040204020203" pitchFamily="34" charset="0"/>
              </a:rPr>
              <a:t>Open Connect Clientele</a:t>
            </a:r>
          </a:p>
        </p:txBody>
      </p:sp>
      <p:sp>
        <p:nvSpPr>
          <p:cNvPr id="47" name="TextBox 46">
            <a:extLst>
              <a:ext uri="{FF2B5EF4-FFF2-40B4-BE49-F238E27FC236}">
                <a16:creationId xmlns:a16="http://schemas.microsoft.com/office/drawing/2014/main" id="{2A810E6F-FE67-4D2E-A7BF-1E49D76D6092}"/>
              </a:ext>
            </a:extLst>
          </p:cNvPr>
          <p:cNvSpPr txBox="1"/>
          <p:nvPr/>
        </p:nvSpPr>
        <p:spPr>
          <a:xfrm>
            <a:off x="327040" y="638947"/>
            <a:ext cx="8964883" cy="369332"/>
          </a:xfrm>
          <a:prstGeom prst="rect">
            <a:avLst/>
          </a:prstGeom>
          <a:noFill/>
        </p:spPr>
        <p:txBody>
          <a:bodyPr wrap="square" rtlCol="0">
            <a:spAutoFit/>
          </a:bodyPr>
          <a:lstStyle/>
          <a:p>
            <a:r>
              <a:rPr lang="en-US" dirty="0">
                <a:latin typeface="Bahnschrift Light SemiCondensed" panose="020B0502040204020203" pitchFamily="34" charset="0"/>
              </a:rPr>
              <a:t>What Have We Done In The Instant Payments Space</a:t>
            </a:r>
          </a:p>
        </p:txBody>
      </p:sp>
      <p:sp>
        <p:nvSpPr>
          <p:cNvPr id="48" name="Rectangle 47">
            <a:extLst>
              <a:ext uri="{FF2B5EF4-FFF2-40B4-BE49-F238E27FC236}">
                <a16:creationId xmlns:a16="http://schemas.microsoft.com/office/drawing/2014/main" id="{41F3BBCF-BCCB-438C-BFE1-000A9AA287EC}"/>
              </a:ext>
            </a:extLst>
          </p:cNvPr>
          <p:cNvSpPr/>
          <p:nvPr/>
        </p:nvSpPr>
        <p:spPr>
          <a:xfrm>
            <a:off x="0" y="250823"/>
            <a:ext cx="306848" cy="683914"/>
          </a:xfrm>
          <a:prstGeom prst="rect">
            <a:avLst/>
          </a:prstGeom>
          <a:solidFill>
            <a:srgbClr val="12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A163FC-AE1B-4BD7-8C91-E3A83B222D9F}"/>
              </a:ext>
            </a:extLst>
          </p:cNvPr>
          <p:cNvSpPr/>
          <p:nvPr/>
        </p:nvSpPr>
        <p:spPr>
          <a:xfrm>
            <a:off x="440944" y="1302428"/>
            <a:ext cx="4505259" cy="2815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Bahnschrift" panose="020B0502040204020203" pitchFamily="34" charset="0"/>
              </a:rPr>
              <a:t>Our Instant Payments Expertise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Bahnschrift Light" panose="020B0502040204020203" pitchFamily="34" charset="0"/>
              </a:rPr>
              <a:t>We excel not just </a:t>
            </a:r>
            <a:r>
              <a:rPr lang="en-US" sz="1400" dirty="0">
                <a:solidFill>
                  <a:schemeClr val="tx1"/>
                </a:solidFill>
                <a:latin typeface="Bahnschrift Light" panose="020B0502040204020203" pitchFamily="34" charset="0"/>
              </a:rPr>
              <a:t>in the tech behind </a:t>
            </a:r>
            <a:r>
              <a:rPr lang="en-US" sz="1400" noProof="0" dirty="0">
                <a:solidFill>
                  <a:schemeClr val="tx1"/>
                </a:solidFill>
                <a:latin typeface="Bahnschrift Light" panose="020B0502040204020203" pitchFamily="34" charset="0"/>
              </a:rPr>
              <a:t>Instant Payments but the science, the rationale of What Really Makes An Instant Payment better </a:t>
            </a:r>
            <a:r>
              <a:rPr lang="en-US" sz="1400" dirty="0">
                <a:solidFill>
                  <a:schemeClr val="tx1"/>
                </a:solidFill>
                <a:latin typeface="Bahnschrift Light" panose="020B0502040204020203" pitchFamily="34" charset="0"/>
              </a:rPr>
              <a:t>t</a:t>
            </a:r>
            <a:r>
              <a:rPr lang="en-US" sz="1400" noProof="0" dirty="0" err="1">
                <a:solidFill>
                  <a:schemeClr val="tx1"/>
                </a:solidFill>
                <a:latin typeface="Bahnschrift Light" panose="020B0502040204020203" pitchFamily="34" charset="0"/>
              </a:rPr>
              <a:t>han</a:t>
            </a:r>
            <a:r>
              <a:rPr lang="en-US" sz="1400" noProof="0" dirty="0">
                <a:solidFill>
                  <a:schemeClr val="tx1"/>
                </a:solidFill>
                <a:latin typeface="Bahnschrift Light" panose="020B0502040204020203" pitchFamily="34" charset="0"/>
              </a:rPr>
              <a:t> a </a:t>
            </a:r>
            <a:r>
              <a:rPr lang="en-US" sz="1400" dirty="0">
                <a:solidFill>
                  <a:schemeClr val="tx1"/>
                </a:solidFill>
                <a:latin typeface="Bahnschrift Light" panose="020B0502040204020203" pitchFamily="34" charset="0"/>
              </a:rPr>
              <a:t>d</a:t>
            </a:r>
            <a:r>
              <a:rPr lang="en-US" sz="1400" noProof="0" dirty="0" err="1">
                <a:solidFill>
                  <a:schemeClr val="tx1"/>
                </a:solidFill>
                <a:latin typeface="Bahnschrift Light" panose="020B0502040204020203" pitchFamily="34" charset="0"/>
              </a:rPr>
              <a:t>eferred</a:t>
            </a:r>
            <a:r>
              <a:rPr lang="en-US" sz="1400" noProof="0" dirty="0">
                <a:solidFill>
                  <a:schemeClr val="tx1"/>
                </a:solidFill>
                <a:latin typeface="Bahnschrift Light" panose="020B0502040204020203" pitchFamily="34" charset="0"/>
              </a:rPr>
              <a:t>.</a:t>
            </a:r>
          </a:p>
        </p:txBody>
      </p:sp>
      <p:sp>
        <p:nvSpPr>
          <p:cNvPr id="58" name="Rectangle 57">
            <a:extLst>
              <a:ext uri="{FF2B5EF4-FFF2-40B4-BE49-F238E27FC236}">
                <a16:creationId xmlns:a16="http://schemas.microsoft.com/office/drawing/2014/main" id="{010ED740-7E04-42FC-8ED1-73EEF75C3FB5}"/>
              </a:ext>
            </a:extLst>
          </p:cNvPr>
          <p:cNvSpPr/>
          <p:nvPr/>
        </p:nvSpPr>
        <p:spPr>
          <a:xfrm>
            <a:off x="12108025" y="0"/>
            <a:ext cx="83976" cy="6858000"/>
          </a:xfrm>
          <a:prstGeom prst="rect">
            <a:avLst/>
          </a:prstGeom>
          <a:solidFill>
            <a:srgbClr val="12679B"/>
          </a:solidFill>
          <a:ln>
            <a:solidFill>
              <a:srgbClr val="1267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091785-F0D7-4F2C-B734-2B41DE0A2351}"/>
              </a:ext>
            </a:extLst>
          </p:cNvPr>
          <p:cNvSpPr/>
          <p:nvPr/>
        </p:nvSpPr>
        <p:spPr>
          <a:xfrm>
            <a:off x="12024048" y="0"/>
            <a:ext cx="83976" cy="6858000"/>
          </a:xfrm>
          <a:prstGeom prst="rect">
            <a:avLst/>
          </a:prstGeom>
          <a:solidFill>
            <a:srgbClr val="FACB13"/>
          </a:solidFill>
          <a:ln>
            <a:solidFill>
              <a:srgbClr val="FAC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0" descr="SBP digitizes banking policy regulatory approvals and promotes Green Banking  Practices - INCPak">
            <a:extLst>
              <a:ext uri="{FF2B5EF4-FFF2-40B4-BE49-F238E27FC236}">
                <a16:creationId xmlns:a16="http://schemas.microsoft.com/office/drawing/2014/main" id="{8463438D-35B3-4D30-BFB4-2AE9AE61A55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793" t="17927" r="32225" b="18000"/>
          <a:stretch/>
        </p:blipFill>
        <p:spPr bwMode="auto">
          <a:xfrm>
            <a:off x="5768972" y="1148466"/>
            <a:ext cx="894174" cy="895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64">
            <a:extLst>
              <a:ext uri="{FF2B5EF4-FFF2-40B4-BE49-F238E27FC236}">
                <a16:creationId xmlns:a16="http://schemas.microsoft.com/office/drawing/2014/main" id="{403D1567-472F-4B2A-829F-5C7BF99DEB5B}"/>
              </a:ext>
            </a:extLst>
          </p:cNvPr>
          <p:cNvSpPr/>
          <p:nvPr/>
        </p:nvSpPr>
        <p:spPr>
          <a:xfrm>
            <a:off x="6868323" y="1146620"/>
            <a:ext cx="4756846" cy="196434"/>
          </a:xfrm>
          <a:prstGeom prst="rect">
            <a:avLst/>
          </a:prstGeom>
        </p:spPr>
        <p:txBody>
          <a:bodyPr wrap="square" lIns="0" tIns="0" rIns="0" bIns="0" numCol="1">
            <a:spAutoFit/>
          </a:bodyPr>
          <a:lstStyle/>
          <a:p>
            <a:pPr>
              <a:lnSpc>
                <a:spcPts val="1500"/>
              </a:lnSpc>
            </a:pPr>
            <a:r>
              <a:rPr lang="en-US" sz="1400" dirty="0">
                <a:latin typeface="Bahnschrift" panose="020B0502040204020203" pitchFamily="34" charset="0"/>
                <a:ea typeface="PT Sans" panose="020B0503020203020204" pitchFamily="34" charset="0"/>
              </a:rPr>
              <a:t>RAAST – Micro Payment Gateway @ SBP [2018]</a:t>
            </a:r>
          </a:p>
        </p:txBody>
      </p:sp>
      <p:sp>
        <p:nvSpPr>
          <p:cNvPr id="21" name="Rectangle 65">
            <a:extLst>
              <a:ext uri="{FF2B5EF4-FFF2-40B4-BE49-F238E27FC236}">
                <a16:creationId xmlns:a16="http://schemas.microsoft.com/office/drawing/2014/main" id="{6BF00538-5BA6-4CB5-9BB0-0408D18CCF52}"/>
              </a:ext>
            </a:extLst>
          </p:cNvPr>
          <p:cNvSpPr/>
          <p:nvPr/>
        </p:nvSpPr>
        <p:spPr>
          <a:xfrm>
            <a:off x="6868323" y="1398335"/>
            <a:ext cx="4756845" cy="560731"/>
          </a:xfrm>
          <a:prstGeom prst="rect">
            <a:avLst/>
          </a:prstGeom>
        </p:spPr>
        <p:txBody>
          <a:bodyPr wrap="square" lIns="0" tIns="0" rIns="0" bIns="0" numCol="1">
            <a:spAutoFit/>
          </a:bodyPr>
          <a:lstStyle/>
          <a:p>
            <a:pPr>
              <a:lnSpc>
                <a:spcPts val="1500"/>
              </a:lnSpc>
            </a:pPr>
            <a:r>
              <a:rPr lang="en-US" sz="1200" dirty="0">
                <a:latin typeface="Bahnschrift Light" panose="020B0502040204020203" pitchFamily="34" charset="0"/>
                <a:ea typeface="PT Sans" panose="020B0503020203020204" pitchFamily="34" charset="0"/>
              </a:rPr>
              <a:t>We have served as Subject Matter Experts for the development of requirements, selection of vendor, procurement, and implementation of Pakistan’s Instant Payment Platform “RAAST”.</a:t>
            </a:r>
          </a:p>
        </p:txBody>
      </p:sp>
      <p:pic>
        <p:nvPicPr>
          <p:cNvPr id="22" name="Picture 10" descr="SBP digitizes banking policy regulatory approvals and promotes Green Banking  Practices - INCPak">
            <a:extLst>
              <a:ext uri="{FF2B5EF4-FFF2-40B4-BE49-F238E27FC236}">
                <a16:creationId xmlns:a16="http://schemas.microsoft.com/office/drawing/2014/main" id="{479CD971-5334-46F0-BCEB-C838D66FF0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793" t="17927" r="32225" b="18000"/>
          <a:stretch/>
        </p:blipFill>
        <p:spPr bwMode="auto">
          <a:xfrm>
            <a:off x="5830408" y="2236411"/>
            <a:ext cx="894174" cy="89563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4">
            <a:extLst>
              <a:ext uri="{FF2B5EF4-FFF2-40B4-BE49-F238E27FC236}">
                <a16:creationId xmlns:a16="http://schemas.microsoft.com/office/drawing/2014/main" id="{A677145D-A107-464F-B53E-E1943D7AED96}"/>
              </a:ext>
            </a:extLst>
          </p:cNvPr>
          <p:cNvSpPr/>
          <p:nvPr/>
        </p:nvSpPr>
        <p:spPr>
          <a:xfrm>
            <a:off x="6882319" y="2312802"/>
            <a:ext cx="4756846" cy="196434"/>
          </a:xfrm>
          <a:prstGeom prst="rect">
            <a:avLst/>
          </a:prstGeom>
        </p:spPr>
        <p:txBody>
          <a:bodyPr wrap="square" lIns="0" tIns="0" rIns="0" bIns="0" numCol="1">
            <a:spAutoFit/>
          </a:bodyPr>
          <a:lstStyle/>
          <a:p>
            <a:pPr>
              <a:lnSpc>
                <a:spcPts val="1500"/>
              </a:lnSpc>
            </a:pPr>
            <a:r>
              <a:rPr lang="en-US" sz="1400" dirty="0">
                <a:latin typeface="Bahnschrift" panose="020B0502040204020203" pitchFamily="34" charset="0"/>
                <a:ea typeface="PT Sans" panose="020B0503020203020204" pitchFamily="34" charset="0"/>
              </a:rPr>
              <a:t>PRISM – Real-Time Gross Settlement System @ SBP [2021</a:t>
            </a:r>
            <a:r>
              <a:rPr lang="en-US" sz="1400" dirty="0">
                <a:solidFill>
                  <a:srgbClr val="007237"/>
                </a:solidFill>
                <a:latin typeface="Bahnschrift" panose="020B0502040204020203" pitchFamily="34" charset="0"/>
                <a:ea typeface="PT Sans" panose="020B0503020203020204" pitchFamily="34" charset="0"/>
              </a:rPr>
              <a:t>]</a:t>
            </a:r>
          </a:p>
        </p:txBody>
      </p:sp>
      <p:sp>
        <p:nvSpPr>
          <p:cNvPr id="24" name="Rectangle 65">
            <a:extLst>
              <a:ext uri="{FF2B5EF4-FFF2-40B4-BE49-F238E27FC236}">
                <a16:creationId xmlns:a16="http://schemas.microsoft.com/office/drawing/2014/main" id="{2BADABE7-9763-4CBB-8D46-8321C6BC4589}"/>
              </a:ext>
            </a:extLst>
          </p:cNvPr>
          <p:cNvSpPr/>
          <p:nvPr/>
        </p:nvSpPr>
        <p:spPr>
          <a:xfrm>
            <a:off x="6878542" y="2568233"/>
            <a:ext cx="4756845" cy="560731"/>
          </a:xfrm>
          <a:prstGeom prst="rect">
            <a:avLst/>
          </a:prstGeom>
        </p:spPr>
        <p:txBody>
          <a:bodyPr wrap="square" lIns="0" tIns="0" rIns="0" bIns="0" numCol="1">
            <a:spAutoFit/>
          </a:bodyPr>
          <a:lstStyle/>
          <a:p>
            <a:pPr>
              <a:lnSpc>
                <a:spcPts val="1500"/>
              </a:lnSpc>
            </a:pPr>
            <a:r>
              <a:rPr lang="en-US" sz="1200" dirty="0">
                <a:latin typeface="Bahnschrift Light" panose="020B0502040204020203" pitchFamily="34" charset="0"/>
                <a:ea typeface="PT Sans" panose="020B0503020203020204" pitchFamily="34" charset="0"/>
              </a:rPr>
              <a:t>We are the lead consulting firm that has developed requirements and is in process of selection of vendor, procurement, and implementation of the revamped RTGS platform.</a:t>
            </a:r>
          </a:p>
        </p:txBody>
      </p:sp>
      <p:sp>
        <p:nvSpPr>
          <p:cNvPr id="26" name="Rectangle 64">
            <a:extLst>
              <a:ext uri="{FF2B5EF4-FFF2-40B4-BE49-F238E27FC236}">
                <a16:creationId xmlns:a16="http://schemas.microsoft.com/office/drawing/2014/main" id="{5AFE5EF1-F409-40B2-B5D7-D725B400D824}"/>
              </a:ext>
            </a:extLst>
          </p:cNvPr>
          <p:cNvSpPr/>
          <p:nvPr/>
        </p:nvSpPr>
        <p:spPr>
          <a:xfrm>
            <a:off x="438092" y="3528905"/>
            <a:ext cx="11298128" cy="384721"/>
          </a:xfrm>
          <a:prstGeom prst="rect">
            <a:avLst/>
          </a:prstGeom>
        </p:spPr>
        <p:txBody>
          <a:bodyPr wrap="square" lIns="0" tIns="0" rIns="0" bIns="0" numCol="1">
            <a:spAutoFit/>
          </a:bodyPr>
          <a:lstStyle/>
          <a:p>
            <a:pPr algn="ctr">
              <a:lnSpc>
                <a:spcPts val="1500"/>
              </a:lnSpc>
            </a:pPr>
            <a:r>
              <a:rPr lang="en-US" sz="1400" dirty="0">
                <a:latin typeface="Bahnschrift" panose="020B0502040204020203" pitchFamily="34" charset="0"/>
              </a:rPr>
              <a:t>Middleware provider of choice for connecting with Instant Payment System for 20 Financial Institutions. This is on both a hosted as well as on-prem configuration</a:t>
            </a:r>
          </a:p>
        </p:txBody>
      </p:sp>
      <p:pic>
        <p:nvPicPr>
          <p:cNvPr id="1026" name="Picture 2" descr="Bank AL Habib - Wikipedia">
            <a:extLst>
              <a:ext uri="{FF2B5EF4-FFF2-40B4-BE49-F238E27FC236}">
                <a16:creationId xmlns:a16="http://schemas.microsoft.com/office/drawing/2014/main" id="{4076B035-9665-42D8-BD1A-F771C41E7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2"/>
          <a:stretch/>
        </p:blipFill>
        <p:spPr bwMode="auto">
          <a:xfrm>
            <a:off x="10687887" y="3990261"/>
            <a:ext cx="1209128" cy="966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ed Bank Limited: Missing Fervor - By AHL Research">
            <a:extLst>
              <a:ext uri="{FF2B5EF4-FFF2-40B4-BE49-F238E27FC236}">
                <a16:creationId xmlns:a16="http://schemas.microsoft.com/office/drawing/2014/main" id="{05538051-BD99-4877-A1A0-6A8F04F21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343" y="5230274"/>
            <a:ext cx="2168523" cy="415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tional Bank of Pakistan (NBP) declares highest-ever 1Q PAT of Rs9.84bn -  TechnologyPlus">
            <a:extLst>
              <a:ext uri="{FF2B5EF4-FFF2-40B4-BE49-F238E27FC236}">
                <a16:creationId xmlns:a16="http://schemas.microsoft.com/office/drawing/2014/main" id="{5DD1453A-40E8-4F82-A897-D79A7E4EA75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427" t="12519" r="23771" b="13819"/>
          <a:stretch/>
        </p:blipFill>
        <p:spPr bwMode="auto">
          <a:xfrm>
            <a:off x="7136993" y="4049268"/>
            <a:ext cx="1580288" cy="10141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extLst>
              <a:ext uri="{FF2B5EF4-FFF2-40B4-BE49-F238E27FC236}">
                <a16:creationId xmlns:a16="http://schemas.microsoft.com/office/drawing/2014/main" id="{0EDDECB2-BF16-4F6F-AD2B-219F6E1BB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805" y="5943638"/>
            <a:ext cx="2020912" cy="648917"/>
          </a:xfrm>
          <a:prstGeom prst="rect">
            <a:avLst/>
          </a:prstGeom>
        </p:spPr>
      </p:pic>
      <p:pic>
        <p:nvPicPr>
          <p:cNvPr id="6" name="Picture 2" descr="Mr. Azfar Alam takes command of MCB Islamic Bank - Mettis Global News">
            <a:extLst>
              <a:ext uri="{FF2B5EF4-FFF2-40B4-BE49-F238E27FC236}">
                <a16:creationId xmlns:a16="http://schemas.microsoft.com/office/drawing/2014/main" id="{115983B8-BC8B-42E9-B478-5E559A07F5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2774" y="5149504"/>
            <a:ext cx="1118012" cy="5347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with medium confidence">
            <a:extLst>
              <a:ext uri="{FF2B5EF4-FFF2-40B4-BE49-F238E27FC236}">
                <a16:creationId xmlns:a16="http://schemas.microsoft.com/office/drawing/2014/main" id="{8208CC28-43B0-4BA9-9802-AC19601A02F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5278" b="38037"/>
          <a:stretch/>
        </p:blipFill>
        <p:spPr>
          <a:xfrm>
            <a:off x="6962547" y="5989507"/>
            <a:ext cx="1924646" cy="513589"/>
          </a:xfrm>
          <a:prstGeom prst="rect">
            <a:avLst/>
          </a:prstGeom>
        </p:spPr>
      </p:pic>
      <p:pic>
        <p:nvPicPr>
          <p:cNvPr id="1036" name="Picture 12" descr="Faysal Bank Logo [ Download - Logo - icon ] png svg">
            <a:extLst>
              <a:ext uri="{FF2B5EF4-FFF2-40B4-BE49-F238E27FC236}">
                <a16:creationId xmlns:a16="http://schemas.microsoft.com/office/drawing/2014/main" id="{3055B540-ABA4-438C-B328-9992681E26D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3344" b="32885"/>
          <a:stretch/>
        </p:blipFill>
        <p:spPr bwMode="auto">
          <a:xfrm>
            <a:off x="2658243" y="5092201"/>
            <a:ext cx="2153866" cy="7273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oneri Bank - Wikipedia">
            <a:extLst>
              <a:ext uri="{FF2B5EF4-FFF2-40B4-BE49-F238E27FC236}">
                <a16:creationId xmlns:a16="http://schemas.microsoft.com/office/drawing/2014/main" id="{DA54C132-A940-43E0-A60F-5D50C14E5B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8963" b="8376"/>
          <a:stretch/>
        </p:blipFill>
        <p:spPr bwMode="auto">
          <a:xfrm>
            <a:off x="8763237" y="5004300"/>
            <a:ext cx="1314858" cy="8501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mpany Profile of Silkbank Limited (silk)">
            <a:extLst>
              <a:ext uri="{FF2B5EF4-FFF2-40B4-BE49-F238E27FC236}">
                <a16:creationId xmlns:a16="http://schemas.microsoft.com/office/drawing/2014/main" id="{6FBA7C0E-367F-4789-925D-6E40E9268A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1099" b="41134"/>
          <a:stretch/>
        </p:blipFill>
        <p:spPr bwMode="auto">
          <a:xfrm>
            <a:off x="9006816" y="6130839"/>
            <a:ext cx="2080616" cy="3696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amba Bank modernises Temenos core banking platform with NdcTech">
            <a:extLst>
              <a:ext uri="{FF2B5EF4-FFF2-40B4-BE49-F238E27FC236}">
                <a16:creationId xmlns:a16="http://schemas.microsoft.com/office/drawing/2014/main" id="{7F596F6F-0558-493E-99FB-1F6DB913C5C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0211" r="31218"/>
          <a:stretch/>
        </p:blipFill>
        <p:spPr bwMode="auto">
          <a:xfrm>
            <a:off x="11163653" y="5684205"/>
            <a:ext cx="591055" cy="9206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509F619-3EED-461F-898E-8D72005BEF6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65523" y="5896588"/>
            <a:ext cx="1814133" cy="56053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kari Bank Logo PNG Vector (CDR) Free Download">
            <a:extLst>
              <a:ext uri="{FF2B5EF4-FFF2-40B4-BE49-F238E27FC236}">
                <a16:creationId xmlns:a16="http://schemas.microsoft.com/office/drawing/2014/main" id="{E4ADCF8A-309A-4E2F-9697-97A5AFCB3D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62780" y="5214599"/>
            <a:ext cx="2045778" cy="54554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INJA Commercial User - Apps on Google Play">
            <a:extLst>
              <a:ext uri="{FF2B5EF4-FFF2-40B4-BE49-F238E27FC236}">
                <a16:creationId xmlns:a16="http://schemas.microsoft.com/office/drawing/2014/main" id="{B973A191-6764-4EC6-9E00-828061FFEA4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0457" t="36431" r="10396" b="36827"/>
          <a:stretch/>
        </p:blipFill>
        <p:spPr bwMode="auto">
          <a:xfrm>
            <a:off x="256681" y="5959606"/>
            <a:ext cx="1608577" cy="543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Logo&#10;&#10;Description automatically generated">
            <a:extLst>
              <a:ext uri="{FF2B5EF4-FFF2-40B4-BE49-F238E27FC236}">
                <a16:creationId xmlns:a16="http://schemas.microsoft.com/office/drawing/2014/main" id="{5319B445-19D5-4732-A4A7-66CB55388AB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43061"/>
          <a:stretch/>
        </p:blipFill>
        <p:spPr>
          <a:xfrm>
            <a:off x="9452060" y="159670"/>
            <a:ext cx="2571988" cy="479277"/>
          </a:xfrm>
          <a:prstGeom prst="rect">
            <a:avLst/>
          </a:prstGeom>
        </p:spPr>
      </p:pic>
      <p:pic>
        <p:nvPicPr>
          <p:cNvPr id="2" name="Picture 1" descr="A logo with orange and blue text&#10;&#10;Description automatically generated">
            <a:extLst>
              <a:ext uri="{FF2B5EF4-FFF2-40B4-BE49-F238E27FC236}">
                <a16:creationId xmlns:a16="http://schemas.microsoft.com/office/drawing/2014/main" id="{7119CE97-0D6A-611A-71EC-7825316D90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892" y="4045698"/>
            <a:ext cx="2016554" cy="105381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00B8A449-4554-E1E6-7316-A8F8F9B266E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82596" y="4122265"/>
            <a:ext cx="1924646" cy="734961"/>
          </a:xfrm>
          <a:prstGeom prst="rect">
            <a:avLst/>
          </a:prstGeom>
        </p:spPr>
      </p:pic>
      <p:pic>
        <p:nvPicPr>
          <p:cNvPr id="9" name="Picture 8" descr="A yellow and green logo&#10;&#10;Description automatically generated">
            <a:extLst>
              <a:ext uri="{FF2B5EF4-FFF2-40B4-BE49-F238E27FC236}">
                <a16:creationId xmlns:a16="http://schemas.microsoft.com/office/drawing/2014/main" id="{5BD7FE1E-CC96-1EB6-3A92-242971B8C92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38652" y="5019652"/>
            <a:ext cx="935057" cy="890336"/>
          </a:xfrm>
          <a:prstGeom prst="rect">
            <a:avLst/>
          </a:prstGeom>
        </p:spPr>
      </p:pic>
      <p:pic>
        <p:nvPicPr>
          <p:cNvPr id="10" name="Picture 9">
            <a:extLst>
              <a:ext uri="{FF2B5EF4-FFF2-40B4-BE49-F238E27FC236}">
                <a16:creationId xmlns:a16="http://schemas.microsoft.com/office/drawing/2014/main" id="{534ABBEB-1250-B730-0038-06D149583F5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26265" y="5684205"/>
            <a:ext cx="725442" cy="993854"/>
          </a:xfrm>
          <a:prstGeom prst="rect">
            <a:avLst/>
          </a:prstGeom>
        </p:spPr>
      </p:pic>
      <p:pic>
        <p:nvPicPr>
          <p:cNvPr id="14" name="Picture 13" descr="A logo with a star&#10;&#10;Description automatically generated">
            <a:extLst>
              <a:ext uri="{FF2B5EF4-FFF2-40B4-BE49-F238E27FC236}">
                <a16:creationId xmlns:a16="http://schemas.microsoft.com/office/drawing/2014/main" id="{86DC08CD-636A-4062-C801-4D843729513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48879" y="3939981"/>
            <a:ext cx="1236417" cy="1236417"/>
          </a:xfrm>
          <a:prstGeom prst="rect">
            <a:avLst/>
          </a:prstGeom>
        </p:spPr>
      </p:pic>
      <p:pic>
        <p:nvPicPr>
          <p:cNvPr id="8" name="Picture 7" descr="A logo with text and green lines&#10;&#10;Description automatically generated">
            <a:extLst>
              <a:ext uri="{FF2B5EF4-FFF2-40B4-BE49-F238E27FC236}">
                <a16:creationId xmlns:a16="http://schemas.microsoft.com/office/drawing/2014/main" id="{1BEDD712-98EE-ABE5-CE9F-B2624E82A0A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53451" y="3939981"/>
            <a:ext cx="1237463" cy="1311256"/>
          </a:xfrm>
          <a:prstGeom prst="rect">
            <a:avLst/>
          </a:prstGeom>
        </p:spPr>
      </p:pic>
      <p:pic>
        <p:nvPicPr>
          <p:cNvPr id="12" name="Picture 2" descr="Easypaisa empowers users with 'Savings Pocket' for financial independence">
            <a:extLst>
              <a:ext uri="{FF2B5EF4-FFF2-40B4-BE49-F238E27FC236}">
                <a16:creationId xmlns:a16="http://schemas.microsoft.com/office/drawing/2014/main" id="{D3FEB82D-EFA3-10FE-9054-F465C5557D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47786" y="4059310"/>
            <a:ext cx="1343757" cy="9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28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W1bde1rqkOrYkvEutVT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7I09Lel_EqJXDr_ZyHhNQ"/>
</p:tagLst>
</file>

<file path=ppt/tags/tag3.xml><?xml version="1.0" encoding="utf-8"?>
<p:tagLst xmlns:a="http://schemas.openxmlformats.org/drawingml/2006/main" xmlns:r="http://schemas.openxmlformats.org/officeDocument/2006/relationships" xmlns:p="http://schemas.openxmlformats.org/presentationml/2006/main">
  <p:tag name="NAME" val="SingleBoatShape"/>
</p:tagLst>
</file>

<file path=ppt/tags/tag4.xml><?xml version="1.0" encoding="utf-8"?>
<p:tagLst xmlns:a="http://schemas.openxmlformats.org/drawingml/2006/main" xmlns:r="http://schemas.openxmlformats.org/officeDocument/2006/relationships" xmlns:p="http://schemas.openxmlformats.org/presentationml/2006/main">
  <p:tag name="NAME" val="SingleBoatText"/>
</p:tagLst>
</file>

<file path=ppt/tags/tag5.xml><?xml version="1.0" encoding="utf-8"?>
<p:tagLst xmlns:a="http://schemas.openxmlformats.org/drawingml/2006/main" xmlns:r="http://schemas.openxmlformats.org/officeDocument/2006/relationships" xmlns:p="http://schemas.openxmlformats.org/presentationml/2006/main">
  <p:tag name="NAME" val="SingleBoatShape"/>
</p:tagLst>
</file>

<file path=ppt/tags/tag6.xml><?xml version="1.0" encoding="utf-8"?>
<p:tagLst xmlns:a="http://schemas.openxmlformats.org/drawingml/2006/main" xmlns:r="http://schemas.openxmlformats.org/officeDocument/2006/relationships" xmlns:p="http://schemas.openxmlformats.org/presentationml/2006/main">
  <p:tag name="NAME" val="SingleBoatTex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Slides NBP (1)">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35E8A7-4096-41E0-87FF-A1E4A94997CA}">
  <we:reference id="wa200003157" version="1.0.0.0" store="en-US" storeType="OMEX"/>
  <we:alternateReferences>
    <we:reference id="wa200003157" version="1.0.0.0" store="WA20000315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feadb61-7511-4916-9bd4-3f983062165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7D1E17A3949C4686E2B106BEA3A1FD" ma:contentTypeVersion="16" ma:contentTypeDescription="Create a new document." ma:contentTypeScope="" ma:versionID="16f646f2f6be67fee504cb8034bb1a1a">
  <xsd:schema xmlns:xsd="http://www.w3.org/2001/XMLSchema" xmlns:xs="http://www.w3.org/2001/XMLSchema" xmlns:p="http://schemas.microsoft.com/office/2006/metadata/properties" xmlns:ns3="8feadb61-7511-4916-9bd4-3f9830621651" xmlns:ns4="9daa3ddf-d94c-4709-89fc-d489efb4eb2a" targetNamespace="http://schemas.microsoft.com/office/2006/metadata/properties" ma:root="true" ma:fieldsID="40682aa10b4a1a72da95e72de47b9ab3" ns3:_="" ns4:_="">
    <xsd:import namespace="8feadb61-7511-4916-9bd4-3f9830621651"/>
    <xsd:import namespace="9daa3ddf-d94c-4709-89fc-d489efb4eb2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ObjectDetectorVersions" minOccurs="0"/>
                <xsd:element ref="ns3:MediaServiceAutoTags" minOccurs="0"/>
                <xsd:element ref="ns3:MediaLengthInSeconds" minOccurs="0"/>
                <xsd:element ref="ns3:_activity" minOccurs="0"/>
                <xsd:element ref="ns3:MediaServiceGenerationTime" minOccurs="0"/>
                <xsd:element ref="ns3:MediaServiceEventHashCode" minOccurs="0"/>
                <xsd:element ref="ns3:MediaServiceSystemTags" minOccurs="0"/>
                <xsd:element ref="ns3:MediaServiceOCR"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eadb61-7511-4916-9bd4-3f98306216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aa3ddf-d94c-4709-89fc-d489efb4eb2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E3676E-291B-4729-A344-A917180644E6}">
  <ds:schemaRef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9daa3ddf-d94c-4709-89fc-d489efb4eb2a"/>
    <ds:schemaRef ds:uri="8feadb61-7511-4916-9bd4-3f9830621651"/>
    <ds:schemaRef ds:uri="http://purl.org/dc/elements/1.1/"/>
  </ds:schemaRefs>
</ds:datastoreItem>
</file>

<file path=customXml/itemProps2.xml><?xml version="1.0" encoding="utf-8"?>
<ds:datastoreItem xmlns:ds="http://schemas.openxmlformats.org/officeDocument/2006/customXml" ds:itemID="{07904F1B-9ACB-4D02-8C2D-E376C7210C2A}">
  <ds:schemaRefs>
    <ds:schemaRef ds:uri="http://schemas.microsoft.com/sharepoint/v3/contenttype/forms"/>
  </ds:schemaRefs>
</ds:datastoreItem>
</file>

<file path=customXml/itemProps3.xml><?xml version="1.0" encoding="utf-8"?>
<ds:datastoreItem xmlns:ds="http://schemas.openxmlformats.org/officeDocument/2006/customXml" ds:itemID="{DFF3A76D-86AD-4A85-904D-A2306C7CD5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eadb61-7511-4916-9bd4-3f9830621651"/>
    <ds:schemaRef ds:uri="9daa3ddf-d94c-4709-89fc-d489efb4eb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19268</TotalTime>
  <Words>579</Words>
  <Application>Microsoft Office PowerPoint</Application>
  <PresentationFormat>Widescreen</PresentationFormat>
  <Paragraphs>108</Paragraphs>
  <Slides>11</Slides>
  <Notes>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11</vt:i4>
      </vt:variant>
    </vt:vector>
  </HeadingPairs>
  <TitlesOfParts>
    <vt:vector size="30" baseType="lpstr">
      <vt:lpstr>Microsoft GothicNeo</vt:lpstr>
      <vt:lpstr>Aptos</vt:lpstr>
      <vt:lpstr>Aptos Display</vt:lpstr>
      <vt:lpstr>Arial</vt:lpstr>
      <vt:lpstr>Arial Nova</vt:lpstr>
      <vt:lpstr>Bahnschrift</vt:lpstr>
      <vt:lpstr>Bahnschrift Light</vt:lpstr>
      <vt:lpstr>Bahnschrift Light SemiCondensed</vt:lpstr>
      <vt:lpstr>Bahnschrift SemiBold SemiConden</vt:lpstr>
      <vt:lpstr>Calibri</vt:lpstr>
      <vt:lpstr>Calibri Light</vt:lpstr>
      <vt:lpstr>Carlito</vt:lpstr>
      <vt:lpstr>Futura Book</vt:lpstr>
      <vt:lpstr>PT Sans</vt:lpstr>
      <vt:lpstr>Wingdings</vt:lpstr>
      <vt:lpstr>Office Theme</vt:lpstr>
      <vt:lpstr>1_Office Theme</vt:lpstr>
      <vt:lpstr>Slides NBP (1)</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Muneeb Asif</dc:creator>
  <cp:lastModifiedBy>Adeel Iqbal</cp:lastModifiedBy>
  <cp:revision>29</cp:revision>
  <dcterms:created xsi:type="dcterms:W3CDTF">2024-01-12T11:14:05Z</dcterms:created>
  <dcterms:modified xsi:type="dcterms:W3CDTF">2024-05-03T13:54:13Z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0x010100927D1E17A3949C4686E2B106BEA3A1FD</vt:lpwstr>
  </property>
</Properties>
</file>